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6" r:id="rId3"/>
    <p:sldId id="261" r:id="rId5"/>
    <p:sldId id="272" r:id="rId6"/>
    <p:sldId id="264" r:id="rId7"/>
    <p:sldId id="275" r:id="rId8"/>
    <p:sldId id="263" r:id="rId9"/>
    <p:sldId id="300" r:id="rId10"/>
    <p:sldId id="274" r:id="rId11"/>
    <p:sldId id="285" r:id="rId12"/>
    <p:sldId id="290" r:id="rId13"/>
    <p:sldId id="301" r:id="rId14"/>
    <p:sldId id="265" r:id="rId15"/>
    <p:sldId id="269" r:id="rId16"/>
    <p:sldId id="270" r:id="rId17"/>
    <p:sldId id="276" r:id="rId18"/>
    <p:sldId id="286" r:id="rId19"/>
    <p:sldId id="287" r:id="rId20"/>
    <p:sldId id="288" r:id="rId21"/>
  </p:sldIdLst>
  <p:sldSz cx="9144000" cy="6858000" type="screen4x3"/>
  <p:notesSz cx="7103745" cy="1023429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5D3D"/>
    <a:srgbClr val="000000"/>
    <a:srgbClr val="FFD291"/>
    <a:srgbClr val="96AAB6"/>
    <a:srgbClr val="4F60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2" autoAdjust="0"/>
    <p:restoredTop sz="94660"/>
  </p:normalViewPr>
  <p:slideViewPr>
    <p:cSldViewPr snapToGrid="0">
      <p:cViewPr varScale="1">
        <p:scale>
          <a:sx n="53" d="100"/>
          <a:sy n="53" d="100"/>
        </p:scale>
        <p:origin x="1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41" d="100"/>
          <a:sy n="41" d="100"/>
        </p:scale>
        <p:origin x="1794" y="5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4" Type="http://schemas.openxmlformats.org/officeDocument/2006/relationships/tableStyles" Target="tableStyles.xml"/><Relationship Id="rId23" Type="http://schemas.openxmlformats.org/officeDocument/2006/relationships/viewProps" Target="viewProps.xml"/><Relationship Id="rId22" Type="http://schemas.openxmlformats.org/officeDocument/2006/relationships/presProps" Target="presProps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81584" y="1279287"/>
            <a:ext cx="6140577" cy="345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10375" y="4925254"/>
            <a:ext cx="5682996" cy="40297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en-US"/>
              <a:t>Docker é uma tecnologia que fornece virtualização em nível do sistema operacional, evitando a sobrecarga da execução de máquinas virtuais. Esses ambientes virtuais, conhecidos por containers, permitem o empacotamento de aplicações e suas dependências, facilitando a implantação e portabilidade de sistemas.</a:t>
            </a:r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8544C22-EC13-4D2B-BB53-07ACC9C2DCDB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5293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2504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4296" y="1600200"/>
            <a:ext cx="4032504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1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1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itchFamily="2" charset="-122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itchFamily="2" charset="-122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8544C22-EC13-4D2B-BB53-07ACC9C2DCDB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100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Title 1025"/>
          <p:cNvSpPr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 lvl="0"/>
            <a:r>
              <a:t>Click to edit Master title style</a:t>
            </a:r>
          </a:p>
        </p:txBody>
      </p:sp>
      <p:sp>
        <p:nvSpPr>
          <p:cNvPr id="1027" name="Text Placeholder 1026"/>
          <p:cNvSpPr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1028" name="Date Placeholder 1027"/>
          <p:cNvSpPr/>
          <p:nvPr>
            <p:ph type="dt" sz="half" idx="2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z="1400"/>
            </a:lvl1pPr>
          </a:lstStyle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1029" name="Footer Placeholder 1028"/>
          <p:cNvSpPr/>
          <p:nvPr>
            <p:ph type="ftr" sz="quarter" idx="3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1030" name="Slide Number Placeholder 1029"/>
          <p:cNvSpPr/>
          <p:nvPr>
            <p:ph type="sldNum" sz="quarter" idx="4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>
              <a:defRPr sz="1400"/>
            </a:lvl1pPr>
          </a:lstStyle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marL="0" lvl="0" indent="0" algn="ctr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3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35.png"/><Relationship Id="rId3" Type="http://schemas.openxmlformats.org/officeDocument/2006/relationships/image" Target="../media/image4.png"/><Relationship Id="rId2" Type="http://schemas.openxmlformats.org/officeDocument/2006/relationships/image" Target="../media/image34.png"/><Relationship Id="rId1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38.png"/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4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8.png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24.png"/><Relationship Id="rId8" Type="http://schemas.openxmlformats.org/officeDocument/2006/relationships/image" Target="../media/image23.png"/><Relationship Id="rId7" Type="http://schemas.openxmlformats.org/officeDocument/2006/relationships/image" Target="../media/image15.png"/><Relationship Id="rId6" Type="http://schemas.openxmlformats.org/officeDocument/2006/relationships/image" Target="../media/image14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1" Type="http://schemas.openxmlformats.org/officeDocument/2006/relationships/slideLayout" Target="../slideLayouts/slideLayout1.xml"/><Relationship Id="rId10" Type="http://schemas.openxmlformats.org/officeDocument/2006/relationships/image" Target="../media/image25.png"/><Relationship Id="rId1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image" Target="../media/image32.png"/><Relationship Id="rId8" Type="http://schemas.openxmlformats.org/officeDocument/2006/relationships/image" Target="../media/image31.png"/><Relationship Id="rId7" Type="http://schemas.openxmlformats.org/officeDocument/2006/relationships/image" Target="../media/image30.png"/><Relationship Id="rId6" Type="http://schemas.openxmlformats.org/officeDocument/2006/relationships/image" Target="../media/image29.png"/><Relationship Id="rId5" Type="http://schemas.openxmlformats.org/officeDocument/2006/relationships/image" Target="../media/image6.png"/><Relationship Id="rId4" Type="http://schemas.openxmlformats.org/officeDocument/2006/relationships/image" Target="../media/image28.png"/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3" Type="http://schemas.openxmlformats.org/officeDocument/2006/relationships/slideLayout" Target="../slideLayouts/slideLayout1.xml"/><Relationship Id="rId12" Type="http://schemas.openxmlformats.org/officeDocument/2006/relationships/image" Target="../media/image8.png"/><Relationship Id="rId11" Type="http://schemas.openxmlformats.org/officeDocument/2006/relationships/image" Target="../media/image33.png"/><Relationship Id="rId10" Type="http://schemas.openxmlformats.org/officeDocument/2006/relationships/image" Target="../media/image4.png"/><Relationship Id="rId1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image" Target="../media/image32.png"/><Relationship Id="rId8" Type="http://schemas.openxmlformats.org/officeDocument/2006/relationships/image" Target="../media/image31.png"/><Relationship Id="rId7" Type="http://schemas.openxmlformats.org/officeDocument/2006/relationships/image" Target="../media/image30.png"/><Relationship Id="rId6" Type="http://schemas.openxmlformats.org/officeDocument/2006/relationships/image" Target="../media/image29.png"/><Relationship Id="rId5" Type="http://schemas.openxmlformats.org/officeDocument/2006/relationships/image" Target="../media/image6.png"/><Relationship Id="rId4" Type="http://schemas.openxmlformats.org/officeDocument/2006/relationships/image" Target="../media/image28.png"/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3" Type="http://schemas.openxmlformats.org/officeDocument/2006/relationships/slideLayout" Target="../slideLayouts/slideLayout1.xml"/><Relationship Id="rId12" Type="http://schemas.openxmlformats.org/officeDocument/2006/relationships/image" Target="../media/image8.png"/><Relationship Id="rId11" Type="http://schemas.openxmlformats.org/officeDocument/2006/relationships/image" Target="../media/image33.png"/><Relationship Id="rId10" Type="http://schemas.openxmlformats.org/officeDocument/2006/relationships/image" Target="../media/image4.png"/><Relationship Id="rId1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15" name="Rectangle 14"/>
          <p:cNvSpPr/>
          <p:nvPr/>
        </p:nvSpPr>
        <p:spPr>
          <a:xfrm>
            <a:off x="3315335" y="-210820"/>
            <a:ext cx="2513330" cy="7357745"/>
          </a:xfrm>
          <a:prstGeom prst="rect">
            <a:avLst/>
          </a:prstGeom>
          <a:solidFill>
            <a:srgbClr val="00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rcRect b="29598"/>
          <a:stretch>
            <a:fillRect/>
          </a:stretch>
        </p:blipFill>
        <p:spPr>
          <a:xfrm>
            <a:off x="2618105" y="2595880"/>
            <a:ext cx="3945890" cy="2333625"/>
          </a:xfrm>
          <a:prstGeom prst="rect">
            <a:avLst/>
          </a:prstGeom>
          <a:effectLst>
            <a:outerShdw blurRad="101600" dist="63500" dir="5400000" algn="t" rotWithShape="0">
              <a:prstClr val="black">
                <a:alpha val="80000"/>
              </a:prstClr>
            </a:outerShdw>
          </a:effectLst>
        </p:spPr>
      </p:pic>
      <p:sp>
        <p:nvSpPr>
          <p:cNvPr id="16" name="Text Box 15"/>
          <p:cNvSpPr txBox="1"/>
          <p:nvPr/>
        </p:nvSpPr>
        <p:spPr>
          <a:xfrm>
            <a:off x="3594418" y="5859780"/>
            <a:ext cx="1955165" cy="89154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/>
            <a:r>
              <a:rPr lang="en-US" altLang="en-US" sz="1200" b="1">
                <a:ln>
                  <a:noFill/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sym typeface="+mn-ea"/>
              </a:rPr>
              <a:t>David Guimarães</a:t>
            </a:r>
            <a:endParaRPr lang="en-US" altLang="en-US" sz="1000" b="1">
              <a:ln>
                <a:noFill/>
              </a:ln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sym typeface="+mn-ea"/>
            </a:endParaRPr>
          </a:p>
          <a:p>
            <a:pPr algn="ctr"/>
            <a:endParaRPr lang="en-US" altLang="en-US" sz="1000" b="1">
              <a:ln>
                <a:noFill/>
              </a:ln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sym typeface="+mn-ea"/>
            </a:endParaRPr>
          </a:p>
          <a:p>
            <a:pPr algn="ctr"/>
            <a:r>
              <a:rPr lang="en-US" altLang="en-US" sz="1000" b="1">
                <a:ln>
                  <a:noFill/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sym typeface="+mn-ea"/>
              </a:rPr>
              <a:t>https://github.com/daviguima</a:t>
            </a:r>
            <a:endParaRPr lang="en-US" altLang="en-US" sz="1000" b="1">
              <a:ln>
                <a:noFill/>
              </a:ln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sym typeface="+mn-ea"/>
            </a:endParaRPr>
          </a:p>
          <a:p>
            <a:pPr algn="ctr"/>
            <a:r>
              <a:rPr lang="en-US" altLang="en-US" sz="1000" b="1">
                <a:ln>
                  <a:noFill/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sym typeface="+mn-ea"/>
              </a:rPr>
              <a:t>david.franca@inpe.br</a:t>
            </a:r>
            <a:endParaRPr lang="en-US" altLang="en-US" sz="1000" b="1">
              <a:ln>
                <a:noFill/>
              </a:ln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sym typeface="+mn-ea"/>
            </a:endParaRPr>
          </a:p>
          <a:p>
            <a:pPr algn="ctr"/>
            <a:r>
              <a:rPr lang="en-US" altLang="en-US" sz="1000" b="1">
                <a:ln>
                  <a:noFill/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sym typeface="+mn-ea"/>
              </a:rPr>
              <a:t>dvdgmf@gmail.com</a:t>
            </a:r>
            <a:endParaRPr lang="en-US" altLang="en-US" sz="1000" b="1">
              <a:ln>
                <a:noFill/>
              </a:ln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sym typeface="+mn-ea"/>
            </a:endParaRPr>
          </a:p>
        </p:txBody>
      </p:sp>
      <p:sp>
        <p:nvSpPr>
          <p:cNvPr id="20" name="Oval 19"/>
          <p:cNvSpPr/>
          <p:nvPr/>
        </p:nvSpPr>
        <p:spPr>
          <a:xfrm>
            <a:off x="4191635" y="132080"/>
            <a:ext cx="762000" cy="762000"/>
          </a:xfrm>
          <a:prstGeom prst="ellipse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9" name="Text Box 8"/>
          <p:cNvSpPr txBox="1"/>
          <p:nvPr/>
        </p:nvSpPr>
        <p:spPr>
          <a:xfrm>
            <a:off x="3324860" y="989330"/>
            <a:ext cx="2494280" cy="150685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/>
            <a:r>
              <a:rPr lang="en-US" altLang="en-US" sz="3600" b="1">
                <a:ln>
                  <a:noFill/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sym typeface="+mn-ea"/>
              </a:rPr>
              <a:t>EMBRACE</a:t>
            </a:r>
            <a:endParaRPr lang="en-US" altLang="en-US" sz="3600" b="1">
              <a:ln>
                <a:noFill/>
              </a:ln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sym typeface="+mn-ea"/>
            </a:endParaRPr>
          </a:p>
          <a:p>
            <a:pPr algn="ctr"/>
            <a:r>
              <a:rPr lang="en-US" altLang="en-US" sz="3600" b="1">
                <a:ln>
                  <a:noFill/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sym typeface="+mn-ea"/>
              </a:rPr>
              <a:t>TechTalks</a:t>
            </a:r>
            <a:endParaRPr lang="en-US" altLang="en-US" sz="3600" b="1">
              <a:ln>
                <a:noFill/>
              </a:ln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sym typeface="+mn-ea"/>
            </a:endParaRPr>
          </a:p>
          <a:p>
            <a:pPr algn="ctr"/>
            <a:r>
              <a:rPr lang="en-US" altLang="en-US" sz="2000" b="1">
                <a:ln>
                  <a:noFill/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sym typeface="+mn-ea"/>
              </a:rPr>
              <a:t>- 24 . 04 . 2019 -</a:t>
            </a:r>
            <a:endParaRPr lang="en-US" altLang="en-US" sz="2000" b="1">
              <a:ln>
                <a:noFill/>
              </a:ln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sym typeface="+mn-ea"/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4"/>
          <a:srcRect t="64062"/>
          <a:stretch>
            <a:fillRect/>
          </a:stretch>
        </p:blipFill>
        <p:spPr>
          <a:xfrm>
            <a:off x="3292475" y="4974590"/>
            <a:ext cx="2559050" cy="78549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6AAB6"/>
            </a:gs>
            <a:gs pos="100000">
              <a:srgbClr val="4F607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/>
      <p:grpSp>
        <p:nvGrpSpPr>
          <p:cNvPr id="22" name="Group 21"/>
          <p:cNvGrpSpPr/>
          <p:nvPr/>
        </p:nvGrpSpPr>
        <p:grpSpPr>
          <a:xfrm>
            <a:off x="-146050" y="527685"/>
            <a:ext cx="2788920" cy="248920"/>
            <a:chOff x="2519" y="832"/>
            <a:chExt cx="4392" cy="392"/>
          </a:xfrm>
        </p:grpSpPr>
        <p:sp>
          <p:nvSpPr>
            <p:cNvPr id="18" name="Rectangle 17"/>
            <p:cNvSpPr/>
            <p:nvPr/>
          </p:nvSpPr>
          <p:spPr>
            <a:xfrm>
              <a:off x="2519" y="832"/>
              <a:ext cx="4047" cy="392"/>
            </a:xfrm>
            <a:prstGeom prst="rect">
              <a:avLst/>
            </a:prstGeom>
            <a:solidFill>
              <a:srgbClr val="00000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20" name="Flowchart: Delay 19"/>
            <p:cNvSpPr/>
            <p:nvPr/>
          </p:nvSpPr>
          <p:spPr>
            <a:xfrm>
              <a:off x="6566" y="832"/>
              <a:ext cx="345" cy="392"/>
            </a:xfrm>
            <a:prstGeom prst="flowChartDelay">
              <a:avLst/>
            </a:prstGeom>
            <a:solidFill>
              <a:srgbClr val="00000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lvl="0" algn="ctr"/>
              <a:endParaRPr lang="en-US">
                <a:sym typeface="+mn-ea"/>
              </a:endParaRPr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530" y="255270"/>
            <a:ext cx="788035" cy="794385"/>
          </a:xfrm>
          <a:prstGeom prst="rect">
            <a:avLst/>
          </a:prstGeom>
        </p:spPr>
      </p:pic>
      <p:sp>
        <p:nvSpPr>
          <p:cNvPr id="25" name="Text Box 24"/>
          <p:cNvSpPr txBox="1"/>
          <p:nvPr/>
        </p:nvSpPr>
        <p:spPr>
          <a:xfrm>
            <a:off x="910590" y="472440"/>
            <a:ext cx="1732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r"/>
            <a:r>
              <a:rPr lang="en-US" altLang="en-US" b="1">
                <a:solidFill>
                  <a:schemeClr val="bg1"/>
                </a:solidFill>
              </a:rPr>
              <a:t>DOCKER HUB</a:t>
            </a:r>
            <a:endParaRPr lang="en-US" altLang="en-US" b="1">
              <a:solidFill>
                <a:schemeClr val="bg1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720090" y="1205865"/>
            <a:ext cx="7750175" cy="2152015"/>
            <a:chOff x="1319" y="2877"/>
            <a:chExt cx="12205" cy="3389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19" y="4684"/>
              <a:ext cx="4762" cy="1583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/>
            <a:srcRect t="4708"/>
            <a:stretch>
              <a:fillRect/>
            </a:stretch>
          </p:blipFill>
          <p:spPr>
            <a:xfrm>
              <a:off x="8329" y="2877"/>
              <a:ext cx="4030" cy="3280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4" name="Text Box 3"/>
            <p:cNvSpPr txBox="1"/>
            <p:nvPr/>
          </p:nvSpPr>
          <p:spPr>
            <a:xfrm>
              <a:off x="11970" y="5204"/>
              <a:ext cx="1554" cy="8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en-US" sz="3000"/>
                <a:t>HUB</a:t>
              </a:r>
              <a:endParaRPr lang="en-US" altLang="en-US" sz="3000"/>
            </a:p>
          </p:txBody>
        </p:sp>
        <p:sp>
          <p:nvSpPr>
            <p:cNvPr id="5" name="Left-Right Arrow 4"/>
            <p:cNvSpPr/>
            <p:nvPr/>
          </p:nvSpPr>
          <p:spPr>
            <a:xfrm>
              <a:off x="6670" y="5175"/>
              <a:ext cx="1429" cy="601"/>
            </a:xfrm>
            <a:prstGeom prst="leftRightArrow">
              <a:avLst/>
            </a:prstGeom>
            <a:solidFill>
              <a:srgbClr val="FFD29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065" y="3606165"/>
            <a:ext cx="8865870" cy="273939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6AAB6"/>
            </a:gs>
            <a:gs pos="100000">
              <a:srgbClr val="4F607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/>
      <p:grpSp>
        <p:nvGrpSpPr>
          <p:cNvPr id="22" name="Group 21"/>
          <p:cNvGrpSpPr/>
          <p:nvPr/>
        </p:nvGrpSpPr>
        <p:grpSpPr>
          <a:xfrm>
            <a:off x="-146050" y="527685"/>
            <a:ext cx="2788920" cy="248920"/>
            <a:chOff x="2519" y="832"/>
            <a:chExt cx="4392" cy="392"/>
          </a:xfrm>
        </p:grpSpPr>
        <p:sp>
          <p:nvSpPr>
            <p:cNvPr id="18" name="Rectangle 17"/>
            <p:cNvSpPr/>
            <p:nvPr/>
          </p:nvSpPr>
          <p:spPr>
            <a:xfrm>
              <a:off x="2519" y="832"/>
              <a:ext cx="4047" cy="392"/>
            </a:xfrm>
            <a:prstGeom prst="rect">
              <a:avLst/>
            </a:prstGeom>
            <a:solidFill>
              <a:srgbClr val="00000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20" name="Flowchart: Delay 19"/>
            <p:cNvSpPr/>
            <p:nvPr/>
          </p:nvSpPr>
          <p:spPr>
            <a:xfrm>
              <a:off x="6566" y="832"/>
              <a:ext cx="345" cy="392"/>
            </a:xfrm>
            <a:prstGeom prst="flowChartDelay">
              <a:avLst/>
            </a:prstGeom>
            <a:solidFill>
              <a:srgbClr val="00000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lvl="0" algn="ctr"/>
              <a:endParaRPr lang="en-US">
                <a:sym typeface="+mn-ea"/>
              </a:endParaRPr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530" y="255270"/>
            <a:ext cx="788035" cy="794385"/>
          </a:xfrm>
          <a:prstGeom prst="rect">
            <a:avLst/>
          </a:prstGeom>
        </p:spPr>
      </p:pic>
      <p:sp>
        <p:nvSpPr>
          <p:cNvPr id="25" name="Text Box 24"/>
          <p:cNvSpPr txBox="1"/>
          <p:nvPr/>
        </p:nvSpPr>
        <p:spPr>
          <a:xfrm>
            <a:off x="1012190" y="472440"/>
            <a:ext cx="1630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r"/>
            <a:r>
              <a:rPr lang="" altLang="en-US" b="1">
                <a:solidFill>
                  <a:schemeClr val="bg1"/>
                </a:solidFill>
              </a:rPr>
              <a:t>DEFINITIONS</a:t>
            </a:r>
            <a:endParaRPr lang="" altLang="en-US" b="1">
              <a:solidFill>
                <a:schemeClr val="bg1"/>
              </a:solidFill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5692775" y="4427855"/>
            <a:ext cx="601345" cy="101473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" altLang="en-US" sz="6000">
                <a:latin typeface="Serif" charset="0"/>
                <a:ea typeface="Serif" charset="0"/>
              </a:rPr>
              <a:t>≠</a:t>
            </a:r>
            <a:endParaRPr lang="" altLang="en-US" sz="6000">
              <a:latin typeface="Serif" charset="0"/>
              <a:ea typeface="Serif" charset="0"/>
            </a:endParaRPr>
          </a:p>
        </p:txBody>
      </p:sp>
      <p:sp>
        <p:nvSpPr>
          <p:cNvPr id="10" name="Text Box 9"/>
          <p:cNvSpPr txBox="1"/>
          <p:nvPr/>
        </p:nvSpPr>
        <p:spPr>
          <a:xfrm>
            <a:off x="3570605" y="4689475"/>
            <a:ext cx="2122170" cy="4914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" altLang="en-US" sz="2600" b="1">
                <a:solidFill>
                  <a:schemeClr val="bg1"/>
                </a:solidFill>
              </a:rPr>
              <a:t>CONTAINER</a:t>
            </a:r>
            <a:endParaRPr lang="" altLang="en-US" sz="2600" b="1">
              <a:solidFill>
                <a:schemeClr val="bg1"/>
              </a:solidFill>
            </a:endParaRPr>
          </a:p>
        </p:txBody>
      </p:sp>
      <p:sp>
        <p:nvSpPr>
          <p:cNvPr id="11" name="Text Box 10"/>
          <p:cNvSpPr txBox="1"/>
          <p:nvPr/>
        </p:nvSpPr>
        <p:spPr>
          <a:xfrm>
            <a:off x="6293803" y="4489450"/>
            <a:ext cx="1724660" cy="89154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" altLang="en-US" sz="2600" b="1">
                <a:solidFill>
                  <a:schemeClr val="bg1"/>
                </a:solidFill>
              </a:rPr>
              <a:t>VIRTUAL</a:t>
            </a:r>
            <a:endParaRPr lang="" altLang="en-US" sz="2600" b="1">
              <a:solidFill>
                <a:schemeClr val="bg1"/>
              </a:solidFill>
            </a:endParaRPr>
          </a:p>
          <a:p>
            <a:pPr algn="ctr"/>
            <a:r>
              <a:rPr lang="" altLang="en-US" sz="2600" b="1">
                <a:solidFill>
                  <a:schemeClr val="bg1"/>
                </a:solidFill>
              </a:rPr>
              <a:t>MACHINE</a:t>
            </a:r>
            <a:endParaRPr lang="" altLang="en-US" sz="2600" b="1">
              <a:solidFill>
                <a:schemeClr val="bg1"/>
              </a:solidFill>
            </a:endParaRPr>
          </a:p>
        </p:txBody>
      </p:sp>
      <p:sp>
        <p:nvSpPr>
          <p:cNvPr id="12" name="Text Box 11"/>
          <p:cNvSpPr txBox="1"/>
          <p:nvPr/>
        </p:nvSpPr>
        <p:spPr>
          <a:xfrm>
            <a:off x="2969260" y="4427855"/>
            <a:ext cx="601345" cy="101473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 sz="6000">
                <a:latin typeface="Serif" charset="0"/>
                <a:ea typeface="Serif" charset="0"/>
              </a:rPr>
              <a:t>≠</a:t>
            </a:r>
            <a:endParaRPr lang="en-US" altLang="en-US" sz="6000">
              <a:latin typeface="Serif" charset="0"/>
              <a:ea typeface="Serif" charset="0"/>
            </a:endParaRPr>
          </a:p>
        </p:txBody>
      </p:sp>
      <p:sp>
        <p:nvSpPr>
          <p:cNvPr id="13" name="Text Box 12"/>
          <p:cNvSpPr txBox="1"/>
          <p:nvPr/>
        </p:nvSpPr>
        <p:spPr>
          <a:xfrm>
            <a:off x="847090" y="4489450"/>
            <a:ext cx="2122170" cy="89154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2600" b="1">
                <a:solidFill>
                  <a:schemeClr val="bg1"/>
                </a:solidFill>
              </a:rPr>
              <a:t>CONTAINER</a:t>
            </a:r>
            <a:endParaRPr lang="en-US" altLang="en-US" sz="2600" b="1">
              <a:solidFill>
                <a:schemeClr val="bg1"/>
              </a:solidFill>
            </a:endParaRPr>
          </a:p>
          <a:p>
            <a:pPr algn="ctr"/>
            <a:r>
              <a:rPr lang="" altLang="en-US" sz="2600" b="1">
                <a:solidFill>
                  <a:schemeClr val="bg1"/>
                </a:solidFill>
              </a:rPr>
              <a:t>IMAGE</a:t>
            </a:r>
            <a:endParaRPr lang="" altLang="en-US" sz="2600" b="1">
              <a:solidFill>
                <a:schemeClr val="bg1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9210" y="1951355"/>
            <a:ext cx="1569720" cy="156972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105" y="1533525"/>
            <a:ext cx="2405380" cy="240538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7000" y="1307465"/>
            <a:ext cx="3809365" cy="285686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6AAB6"/>
            </a:gs>
            <a:gs pos="100000">
              <a:srgbClr val="4F607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/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77152" y="2941320"/>
            <a:ext cx="9298305" cy="3916680"/>
          </a:xfrm>
          <a:prstGeom prst="rect">
            <a:avLst/>
          </a:prstGeom>
        </p:spPr>
      </p:pic>
      <p:sp>
        <p:nvSpPr>
          <p:cNvPr id="27" name="Trapezoid 26"/>
          <p:cNvSpPr/>
          <p:nvPr/>
        </p:nvSpPr>
        <p:spPr>
          <a:xfrm rot="17100000">
            <a:off x="2662555" y="3642995"/>
            <a:ext cx="384810" cy="4179570"/>
          </a:xfrm>
          <a:prstGeom prst="trapezoid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grpSp>
        <p:nvGrpSpPr>
          <p:cNvPr id="22" name="Group 21"/>
          <p:cNvGrpSpPr/>
          <p:nvPr/>
        </p:nvGrpSpPr>
        <p:grpSpPr>
          <a:xfrm>
            <a:off x="-390110" y="528320"/>
            <a:ext cx="3255865" cy="248920"/>
            <a:chOff x="2187" y="832"/>
            <a:chExt cx="4724" cy="392"/>
          </a:xfrm>
        </p:grpSpPr>
        <p:sp>
          <p:nvSpPr>
            <p:cNvPr id="18" name="Rectangle 17"/>
            <p:cNvSpPr/>
            <p:nvPr/>
          </p:nvSpPr>
          <p:spPr>
            <a:xfrm>
              <a:off x="2187" y="832"/>
              <a:ext cx="4379" cy="392"/>
            </a:xfrm>
            <a:prstGeom prst="rect">
              <a:avLst/>
            </a:prstGeom>
            <a:solidFill>
              <a:srgbClr val="00000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20" name="Flowchart: Delay 19"/>
            <p:cNvSpPr/>
            <p:nvPr/>
          </p:nvSpPr>
          <p:spPr>
            <a:xfrm>
              <a:off x="6566" y="832"/>
              <a:ext cx="345" cy="392"/>
            </a:xfrm>
            <a:prstGeom prst="flowChartDelay">
              <a:avLst/>
            </a:prstGeom>
            <a:solidFill>
              <a:srgbClr val="00000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lvl="0" algn="ctr"/>
              <a:endParaRPr lang="en-US">
                <a:sym typeface="+mn-ea"/>
              </a:endParaRPr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" y="255270"/>
            <a:ext cx="788035" cy="794385"/>
          </a:xfrm>
          <a:prstGeom prst="rect">
            <a:avLst/>
          </a:prstGeom>
        </p:spPr>
      </p:pic>
      <p:sp>
        <p:nvSpPr>
          <p:cNvPr id="25" name="Text Box 24"/>
          <p:cNvSpPr txBox="1"/>
          <p:nvPr/>
        </p:nvSpPr>
        <p:spPr>
          <a:xfrm>
            <a:off x="1387475" y="468630"/>
            <a:ext cx="1478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r"/>
            <a:r>
              <a:rPr lang="en-US" altLang="en-US" b="1">
                <a:solidFill>
                  <a:schemeClr val="bg1"/>
                </a:solidFill>
              </a:rPr>
              <a:t>HANDS ON!</a:t>
            </a:r>
            <a:endParaRPr lang="en-US" altLang="en-US" b="1">
              <a:solidFill>
                <a:schemeClr val="bg1"/>
              </a:solidFill>
            </a:endParaRPr>
          </a:p>
        </p:txBody>
      </p:sp>
      <p:sp>
        <p:nvSpPr>
          <p:cNvPr id="34" name="Trapezoid 33"/>
          <p:cNvSpPr/>
          <p:nvPr/>
        </p:nvSpPr>
        <p:spPr>
          <a:xfrm rot="16380000">
            <a:off x="5716905" y="1934845"/>
            <a:ext cx="765810" cy="4511675"/>
          </a:xfrm>
          <a:prstGeom prst="trapezoid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rcRect b="29598"/>
          <a:stretch>
            <a:fillRect/>
          </a:stretch>
        </p:blipFill>
        <p:spPr>
          <a:xfrm flipH="1">
            <a:off x="7154545" y="3545205"/>
            <a:ext cx="2089785" cy="1235710"/>
          </a:xfrm>
          <a:prstGeom prst="rect">
            <a:avLst/>
          </a:prstGeom>
          <a:effectLst>
            <a:outerShdw blurRad="101600" dist="63500" dir="5400000" algn="t" rotWithShape="0">
              <a:prstClr val="black">
                <a:alpha val="80000"/>
              </a:prstClr>
            </a:outerShdw>
          </a:effectLst>
        </p:spPr>
      </p:pic>
      <p:sp>
        <p:nvSpPr>
          <p:cNvPr id="29" name="Trapezoid 28"/>
          <p:cNvSpPr/>
          <p:nvPr/>
        </p:nvSpPr>
        <p:spPr>
          <a:xfrm rot="15600000">
            <a:off x="4186555" y="-436880"/>
            <a:ext cx="384810" cy="7244080"/>
          </a:xfrm>
          <a:prstGeom prst="trapezoid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rcRect b="29598"/>
          <a:stretch>
            <a:fillRect/>
          </a:stretch>
        </p:blipFill>
        <p:spPr>
          <a:xfrm rot="20580000" flipH="1">
            <a:off x="7229475" y="2187575"/>
            <a:ext cx="1177925" cy="696595"/>
          </a:xfrm>
          <a:prstGeom prst="rect">
            <a:avLst/>
          </a:prstGeom>
          <a:effectLst>
            <a:outerShdw blurRad="101600" dist="63500" dir="5400000" algn="t" rotWithShape="0">
              <a:prstClr val="black">
                <a:alpha val="80000"/>
              </a:prstClr>
            </a:outerShdw>
          </a:effectLst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rcRect b="29598"/>
          <a:stretch>
            <a:fillRect/>
          </a:stretch>
        </p:blipFill>
        <p:spPr>
          <a:xfrm rot="840000" flipH="1">
            <a:off x="4203065" y="5848985"/>
            <a:ext cx="1252855" cy="741045"/>
          </a:xfrm>
          <a:prstGeom prst="rect">
            <a:avLst/>
          </a:prstGeom>
          <a:effectLst>
            <a:outerShdw blurRad="101600" dist="63500" dir="5400000" algn="t" rotWithShape="0">
              <a:prstClr val="black">
                <a:alpha val="80000"/>
              </a:prstClr>
            </a:outerShdw>
          </a:effectLst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4">
            <a:grayscl/>
          </a:blip>
          <a:srcRect t="26408" b="26815"/>
          <a:stretch>
            <a:fillRect/>
          </a:stretch>
        </p:blipFill>
        <p:spPr>
          <a:xfrm>
            <a:off x="3364230" y="1057275"/>
            <a:ext cx="2344420" cy="1096645"/>
          </a:xfrm>
          <a:prstGeom prst="rect">
            <a:avLst/>
          </a:prstGeom>
        </p:spPr>
      </p:pic>
      <p:grpSp>
        <p:nvGrpSpPr>
          <p:cNvPr id="33" name="Group 32"/>
          <p:cNvGrpSpPr/>
          <p:nvPr/>
        </p:nvGrpSpPr>
        <p:grpSpPr>
          <a:xfrm>
            <a:off x="3546793" y="1463040"/>
            <a:ext cx="1979295" cy="989330"/>
            <a:chOff x="-3944" y="2251"/>
            <a:chExt cx="3117" cy="1558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5">
              <a:grayscl/>
              <a:lum contrast="36000"/>
            </a:blip>
            <a:stretch>
              <a:fillRect/>
            </a:stretch>
          </p:blipFill>
          <p:spPr>
            <a:xfrm>
              <a:off x="-3944" y="2251"/>
              <a:ext cx="1559" cy="1559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5">
              <a:grayscl/>
              <a:lum contrast="36000"/>
            </a:blip>
            <a:stretch>
              <a:fillRect/>
            </a:stretch>
          </p:blipFill>
          <p:spPr>
            <a:xfrm flipH="1">
              <a:off x="-2385" y="2251"/>
              <a:ext cx="1559" cy="155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6AAB6"/>
            </a:gs>
            <a:gs pos="100000">
              <a:srgbClr val="4F607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/>
      <p:sp>
        <p:nvSpPr>
          <p:cNvPr id="5" name="Rounded Rectangle 4"/>
          <p:cNvSpPr/>
          <p:nvPr/>
        </p:nvSpPr>
        <p:spPr>
          <a:xfrm>
            <a:off x="442595" y="1031875"/>
            <a:ext cx="8258175" cy="5175885"/>
          </a:xfrm>
          <a:prstGeom prst="roundRect">
            <a:avLst>
              <a:gd name="adj" fmla="val 5745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p>
            <a:pPr algn="l"/>
            <a:r>
              <a:rPr lang="en-US" altLang="en-US" sz="1350">
                <a:solidFill>
                  <a:schemeClr val="bg1"/>
                </a:solidFill>
                <a:latin typeface="Ubuntu Mono" panose="020B0509030602030204" charset="0"/>
                <a:ea typeface="Monospace" charset="0"/>
                <a:cs typeface="Ubuntu Mono" panose="020B0509030602030204" charset="0"/>
                <a:sym typeface="+mn-ea"/>
              </a:rPr>
              <a:t># Update the apt package index:</a:t>
            </a:r>
            <a:endParaRPr lang="en-US" altLang="en-US" sz="1350" b="1">
              <a:solidFill>
                <a:srgbClr val="92D050"/>
              </a:solidFill>
              <a:latin typeface="Ubuntu Mono" panose="020B0509030602030204" charset="0"/>
              <a:ea typeface="Monospace" charset="0"/>
              <a:cs typeface="Ubuntu Mono" panose="020B0509030602030204" charset="0"/>
              <a:sym typeface="+mn-ea"/>
            </a:endParaRPr>
          </a:p>
          <a:p>
            <a:pPr algn="l"/>
            <a:r>
              <a:rPr lang="en-US" sz="1350" b="1">
                <a:solidFill>
                  <a:srgbClr val="92D050"/>
                </a:solidFill>
                <a:latin typeface="Ubuntu Mono" panose="020B0509030602030204" charset="0"/>
                <a:ea typeface="Monospace" charset="0"/>
                <a:cs typeface="Ubuntu Mono" panose="020B0509030602030204" charset="0"/>
                <a:sym typeface="+mn-ea"/>
              </a:rPr>
              <a:t>$ sudo apt update</a:t>
            </a:r>
            <a:endParaRPr lang="en-US" sz="1350" b="1">
              <a:solidFill>
                <a:srgbClr val="92D050"/>
              </a:solidFill>
              <a:latin typeface="Ubuntu Mono" panose="020B0509030602030204" charset="0"/>
              <a:ea typeface="Monospace" charset="0"/>
              <a:cs typeface="Ubuntu Mono" panose="020B0509030602030204" charset="0"/>
            </a:endParaRPr>
          </a:p>
          <a:p>
            <a:pPr algn="l"/>
            <a:endParaRPr lang="en-US" sz="1350">
              <a:solidFill>
                <a:schemeClr val="bg1"/>
              </a:solidFill>
              <a:latin typeface="Ubuntu Mono" panose="020B0509030602030204" charset="0"/>
              <a:ea typeface="Monospace" charset="0"/>
              <a:cs typeface="Ubuntu Mono" panose="020B0509030602030204" charset="0"/>
            </a:endParaRPr>
          </a:p>
          <a:p>
            <a:pPr algn="l"/>
            <a:r>
              <a:rPr lang="en-US" altLang="en-US" sz="1350">
                <a:solidFill>
                  <a:schemeClr val="bg1"/>
                </a:solidFill>
                <a:latin typeface="Ubuntu Mono" panose="020B0509030602030204" charset="0"/>
                <a:ea typeface="Monospace" charset="0"/>
                <a:cs typeface="Ubuntu Mono" panose="020B0509030602030204" charset="0"/>
              </a:rPr>
              <a:t># Install packages to allow apt to use a repository over HTTPS:</a:t>
            </a:r>
            <a:endParaRPr lang="en-US" altLang="en-US" sz="1350">
              <a:solidFill>
                <a:schemeClr val="bg1"/>
              </a:solidFill>
              <a:latin typeface="Ubuntu Mono" panose="020B0509030602030204" charset="0"/>
              <a:ea typeface="Monospace" charset="0"/>
              <a:cs typeface="Ubuntu Mono" panose="020B0509030602030204" charset="0"/>
            </a:endParaRPr>
          </a:p>
          <a:p>
            <a:pPr algn="l"/>
            <a:r>
              <a:rPr lang="en-US" sz="1350" b="1">
                <a:solidFill>
                  <a:srgbClr val="92D050"/>
                </a:solidFill>
                <a:latin typeface="Ubuntu Mono" panose="020B0509030602030204" charset="0"/>
                <a:ea typeface="Monospace" charset="0"/>
                <a:cs typeface="Ubuntu Mono" panose="020B0509030602030204" charset="0"/>
                <a:sym typeface="+mn-ea"/>
              </a:rPr>
              <a:t>$ sudo apt install apt-transport-https ca-certificates </a:t>
            </a:r>
            <a:r>
              <a:rPr lang="en-US" altLang="en-US" sz="1350" b="1">
                <a:solidFill>
                  <a:srgbClr val="92D050"/>
                </a:solidFill>
                <a:latin typeface="Ubuntu Mono" panose="020B0509030602030204" charset="0"/>
                <a:ea typeface="Monospace" charset="0"/>
                <a:cs typeface="Ubuntu Mono" panose="020B0509030602030204" charset="0"/>
                <a:sym typeface="+mn-ea"/>
              </a:rPr>
              <a:t>\ </a:t>
            </a:r>
            <a:endParaRPr lang="en-US" altLang="en-US" sz="1350" b="1">
              <a:solidFill>
                <a:srgbClr val="92D050"/>
              </a:solidFill>
              <a:latin typeface="Ubuntu Mono" panose="020B0509030602030204" charset="0"/>
              <a:ea typeface="Monospace" charset="0"/>
              <a:cs typeface="Ubuntu Mono" panose="020B0509030602030204" charset="0"/>
              <a:sym typeface="+mn-ea"/>
            </a:endParaRPr>
          </a:p>
          <a:p>
            <a:pPr algn="l"/>
            <a:r>
              <a:rPr lang="en-US" sz="1350" b="1">
                <a:solidFill>
                  <a:srgbClr val="92D050"/>
                </a:solidFill>
                <a:latin typeface="Ubuntu Mono" panose="020B0509030602030204" charset="0"/>
                <a:ea typeface="Monospace" charset="0"/>
                <a:cs typeface="Ubuntu Mono" panose="020B0509030602030204" charset="0"/>
                <a:sym typeface="+mn-ea"/>
              </a:rPr>
              <a:t>curl gnupg-agent software-properties-common</a:t>
            </a:r>
            <a:endParaRPr lang="en-US" sz="1350" b="1">
              <a:solidFill>
                <a:srgbClr val="92D050"/>
              </a:solidFill>
              <a:latin typeface="Ubuntu Mono" panose="020B0509030602030204" charset="0"/>
              <a:ea typeface="Monospace" charset="0"/>
              <a:cs typeface="Ubuntu Mono" panose="020B0509030602030204" charset="0"/>
              <a:sym typeface="+mn-ea"/>
            </a:endParaRPr>
          </a:p>
          <a:p>
            <a:pPr algn="l"/>
            <a:endParaRPr lang="en-US" sz="1350">
              <a:solidFill>
                <a:schemeClr val="bg1"/>
              </a:solidFill>
              <a:latin typeface="Ubuntu Mono" panose="020B0509030602030204" charset="0"/>
              <a:ea typeface="Monospace" charset="0"/>
              <a:cs typeface="Ubuntu Mono" panose="020B0509030602030204" charset="0"/>
              <a:sym typeface="+mn-ea"/>
            </a:endParaRPr>
          </a:p>
          <a:p>
            <a:pPr algn="l"/>
            <a:r>
              <a:rPr lang="en-US" altLang="en-US" sz="1350">
                <a:solidFill>
                  <a:schemeClr val="bg1"/>
                </a:solidFill>
                <a:latin typeface="Ubuntu Mono" panose="020B0509030602030204" charset="0"/>
                <a:ea typeface="Monospace" charset="0"/>
                <a:cs typeface="Ubuntu Mono" panose="020B0509030602030204" charset="0"/>
                <a:sym typeface="+mn-ea"/>
              </a:rPr>
              <a:t># Add Docker’s official GPG key:</a:t>
            </a:r>
            <a:endParaRPr lang="en-US" altLang="en-US" sz="1350">
              <a:solidFill>
                <a:schemeClr val="bg1"/>
              </a:solidFill>
              <a:latin typeface="Ubuntu Mono" panose="020B0509030602030204" charset="0"/>
              <a:ea typeface="Monospace" charset="0"/>
              <a:cs typeface="Ubuntu Mono" panose="020B0509030602030204" charset="0"/>
              <a:sym typeface="+mn-ea"/>
            </a:endParaRPr>
          </a:p>
          <a:p>
            <a:pPr algn="l"/>
            <a:r>
              <a:rPr lang="en-US" altLang="en-US" sz="1350" b="1">
                <a:solidFill>
                  <a:srgbClr val="92D050"/>
                </a:solidFill>
                <a:latin typeface="Ubuntu Mono" panose="020B0509030602030204" charset="0"/>
                <a:ea typeface="Monospace" charset="0"/>
                <a:cs typeface="Ubuntu Mono" panose="020B0509030602030204" charset="0"/>
                <a:sym typeface="+mn-ea"/>
              </a:rPr>
              <a:t>$ curl -fsSL https://download.docker.com/linux/ubuntu/gpg | sudo apt-key add -</a:t>
            </a:r>
            <a:endParaRPr lang="en-US" altLang="en-US" sz="1350" b="1">
              <a:solidFill>
                <a:srgbClr val="92D050"/>
              </a:solidFill>
              <a:latin typeface="Ubuntu Mono" panose="020B0509030602030204" charset="0"/>
              <a:ea typeface="Monospace" charset="0"/>
              <a:cs typeface="Ubuntu Mono" panose="020B0509030602030204" charset="0"/>
              <a:sym typeface="+mn-ea"/>
            </a:endParaRPr>
          </a:p>
          <a:p>
            <a:pPr algn="l"/>
            <a:endParaRPr lang="en-US" altLang="en-US" sz="1350">
              <a:solidFill>
                <a:schemeClr val="bg1"/>
              </a:solidFill>
              <a:latin typeface="Ubuntu Mono" panose="020B0509030602030204" charset="0"/>
              <a:ea typeface="Monospace" charset="0"/>
              <a:cs typeface="Ubuntu Mono" panose="020B0509030602030204" charset="0"/>
              <a:sym typeface="+mn-ea"/>
            </a:endParaRPr>
          </a:p>
          <a:p>
            <a:pPr algn="l"/>
            <a:r>
              <a:rPr lang="en-US" altLang="en-US" sz="1350">
                <a:solidFill>
                  <a:schemeClr val="bg1"/>
                </a:solidFill>
                <a:latin typeface="Ubuntu Mono" panose="020B0509030602030204" charset="0"/>
                <a:ea typeface="Monospace" charset="0"/>
                <a:cs typeface="Ubuntu Mono" panose="020B0509030602030204" charset="0"/>
                <a:sym typeface="+mn-ea"/>
              </a:rPr>
              <a:t># Verify that you now have the key with the fingerprint</a:t>
            </a:r>
            <a:endParaRPr lang="en-US" altLang="en-US" sz="1350">
              <a:solidFill>
                <a:schemeClr val="bg1"/>
              </a:solidFill>
              <a:latin typeface="Ubuntu Mono" panose="020B0509030602030204" charset="0"/>
              <a:ea typeface="Monospace" charset="0"/>
              <a:cs typeface="Ubuntu Mono" panose="020B0509030602030204" charset="0"/>
              <a:sym typeface="+mn-ea"/>
            </a:endParaRPr>
          </a:p>
          <a:p>
            <a:pPr algn="l"/>
            <a:r>
              <a:rPr lang="en-US" altLang="en-US" sz="1350" b="1">
                <a:solidFill>
                  <a:srgbClr val="92D050"/>
                </a:solidFill>
                <a:latin typeface="Ubuntu Mono" panose="020B0509030602030204" charset="0"/>
                <a:ea typeface="Monospace" charset="0"/>
                <a:cs typeface="Ubuntu Mono" panose="020B0509030602030204" charset="0"/>
                <a:sym typeface="+mn-ea"/>
              </a:rPr>
              <a:t>$ sudo apt-key fingerprint 0EBFCD88</a:t>
            </a:r>
            <a:endParaRPr lang="en-US" altLang="en-US" sz="1350">
              <a:solidFill>
                <a:schemeClr val="bg1"/>
              </a:solidFill>
              <a:latin typeface="Ubuntu Mono" panose="020B0509030602030204" charset="0"/>
              <a:ea typeface="Monospace" charset="0"/>
              <a:cs typeface="Ubuntu Mono" panose="020B0509030602030204" charset="0"/>
            </a:endParaRPr>
          </a:p>
          <a:p>
            <a:pPr algn="l"/>
            <a:r>
              <a:rPr lang="en-US" altLang="en-US" sz="1350">
                <a:solidFill>
                  <a:schemeClr val="bg1"/>
                </a:solidFill>
                <a:latin typeface="Ubuntu Mono" panose="020B0509030602030204" charset="0"/>
                <a:ea typeface="Monospace" charset="0"/>
                <a:cs typeface="Ubuntu Mono" panose="020B0509030602030204" charset="0"/>
                <a:sym typeface="+mn-ea"/>
              </a:rPr>
              <a:t>    </a:t>
            </a:r>
            <a:endParaRPr lang="en-US" altLang="en-US" sz="1350">
              <a:solidFill>
                <a:schemeClr val="bg1"/>
              </a:solidFill>
              <a:latin typeface="Ubuntu Mono" panose="020B0509030602030204" charset="0"/>
              <a:ea typeface="Monospace" charset="0"/>
              <a:cs typeface="Ubuntu Mono" panose="020B0509030602030204" charset="0"/>
            </a:endParaRPr>
          </a:p>
          <a:p>
            <a:pPr algn="l"/>
            <a:r>
              <a:rPr lang="en-US" altLang="en-US" sz="1350">
                <a:solidFill>
                  <a:schemeClr val="bg1"/>
                </a:solidFill>
                <a:latin typeface="Ubuntu Mono" panose="020B0509030602030204" charset="0"/>
                <a:ea typeface="Monospace" charset="0"/>
                <a:cs typeface="Ubuntu Mono" panose="020B0509030602030204" charset="0"/>
                <a:sym typeface="+mn-ea"/>
              </a:rPr>
              <a:t>pub   rsa4096 2017-02-22 [SCEA]</a:t>
            </a:r>
            <a:endParaRPr lang="en-US" altLang="en-US" sz="1350">
              <a:solidFill>
                <a:schemeClr val="bg1"/>
              </a:solidFill>
              <a:latin typeface="Ubuntu Mono" panose="020B0509030602030204" charset="0"/>
              <a:ea typeface="Monospace" charset="0"/>
              <a:cs typeface="Ubuntu Mono" panose="020B0509030602030204" charset="0"/>
            </a:endParaRPr>
          </a:p>
          <a:p>
            <a:pPr algn="l"/>
            <a:r>
              <a:rPr lang="en-US" altLang="en-US" sz="1350">
                <a:solidFill>
                  <a:schemeClr val="bg1"/>
                </a:solidFill>
                <a:latin typeface="Ubuntu Mono" panose="020B0509030602030204" charset="0"/>
                <a:ea typeface="Monospace" charset="0"/>
                <a:cs typeface="Ubuntu Mono" panose="020B0509030602030204" charset="0"/>
                <a:sym typeface="+mn-ea"/>
              </a:rPr>
              <a:t>      9DC8 5822 9FC7 DD38 854A  E2D8 8D81 803C 0EBF CD88</a:t>
            </a:r>
            <a:endParaRPr lang="en-US" altLang="en-US" sz="1350">
              <a:solidFill>
                <a:schemeClr val="bg1"/>
              </a:solidFill>
              <a:latin typeface="Ubuntu Mono" panose="020B0509030602030204" charset="0"/>
              <a:ea typeface="Monospace" charset="0"/>
              <a:cs typeface="Ubuntu Mono" panose="020B0509030602030204" charset="0"/>
            </a:endParaRPr>
          </a:p>
          <a:p>
            <a:pPr algn="l"/>
            <a:r>
              <a:rPr lang="en-US" altLang="en-US" sz="1350">
                <a:solidFill>
                  <a:schemeClr val="bg1"/>
                </a:solidFill>
                <a:latin typeface="Ubuntu Mono" panose="020B0509030602030204" charset="0"/>
                <a:ea typeface="Monospace" charset="0"/>
                <a:cs typeface="Ubuntu Mono" panose="020B0509030602030204" charset="0"/>
                <a:sym typeface="+mn-ea"/>
              </a:rPr>
              <a:t>uid           [ unknown] Docker Release (CE deb) &lt;docker@docker.com&gt;</a:t>
            </a:r>
            <a:endParaRPr lang="en-US" altLang="en-US" sz="1350">
              <a:solidFill>
                <a:schemeClr val="bg1"/>
              </a:solidFill>
              <a:latin typeface="Ubuntu Mono" panose="020B0509030602030204" charset="0"/>
              <a:ea typeface="Monospace" charset="0"/>
              <a:cs typeface="Ubuntu Mono" panose="020B0509030602030204" charset="0"/>
            </a:endParaRPr>
          </a:p>
          <a:p>
            <a:pPr algn="l"/>
            <a:r>
              <a:rPr lang="en-US" altLang="en-US" sz="1350">
                <a:solidFill>
                  <a:schemeClr val="bg1"/>
                </a:solidFill>
                <a:latin typeface="Ubuntu Mono" panose="020B0509030602030204" charset="0"/>
                <a:ea typeface="Monospace" charset="0"/>
                <a:cs typeface="Ubuntu Mono" panose="020B0509030602030204" charset="0"/>
                <a:sym typeface="+mn-ea"/>
              </a:rPr>
              <a:t>sub   rsa4096 2017-02-22 [S]</a:t>
            </a:r>
            <a:endParaRPr lang="en-US" altLang="en-US" sz="1350">
              <a:solidFill>
                <a:schemeClr val="bg1"/>
              </a:solidFill>
              <a:latin typeface="Ubuntu Mono" panose="020B0509030602030204" charset="0"/>
              <a:ea typeface="Monospace" charset="0"/>
              <a:cs typeface="Ubuntu Mono" panose="020B0509030602030204" charset="0"/>
              <a:sym typeface="+mn-ea"/>
            </a:endParaRPr>
          </a:p>
          <a:p>
            <a:pPr algn="l"/>
            <a:endParaRPr lang="en-US" sz="1350">
              <a:latin typeface="Ubuntu Mono" panose="020B0509030602030204" charset="0"/>
              <a:cs typeface="Ubuntu Mono" panose="020B0509030602030204" charset="0"/>
            </a:endParaRPr>
          </a:p>
          <a:p>
            <a:pPr algn="l"/>
            <a:r>
              <a:rPr lang="en-US" altLang="en-US" sz="1350">
                <a:latin typeface="Ubuntu Mono" panose="020B0509030602030204" charset="0"/>
                <a:cs typeface="Ubuntu Mono" panose="020B0509030602030204" charset="0"/>
              </a:rPr>
              <a:t># Setup the stable repository (x86_64/amd64):</a:t>
            </a:r>
            <a:endParaRPr lang="en-US" altLang="en-US" sz="1350">
              <a:latin typeface="Ubuntu Mono" panose="020B0509030602030204" charset="0"/>
              <a:cs typeface="Ubuntu Mono" panose="020B0509030602030204" charset="0"/>
            </a:endParaRPr>
          </a:p>
          <a:p>
            <a:pPr algn="l"/>
            <a:r>
              <a:rPr lang="en-US" altLang="en-US" sz="1350" b="1">
                <a:solidFill>
                  <a:srgbClr val="92D050"/>
                </a:solidFill>
                <a:latin typeface="Ubuntu Mono" panose="020B0509030602030204" charset="0"/>
                <a:cs typeface="Ubuntu Mono" panose="020B0509030602030204" charset="0"/>
              </a:rPr>
              <a:t>$ sudo add-apt-repository "deb [arch=amd64] https://download.docker.com/linux/ubuntu \</a:t>
            </a:r>
            <a:endParaRPr lang="en-US" altLang="en-US" sz="1350" b="1">
              <a:solidFill>
                <a:srgbClr val="92D050"/>
              </a:solidFill>
              <a:latin typeface="Ubuntu Mono" panose="020B0509030602030204" charset="0"/>
              <a:cs typeface="Ubuntu Mono" panose="020B0509030602030204" charset="0"/>
            </a:endParaRPr>
          </a:p>
          <a:p>
            <a:pPr algn="l"/>
            <a:r>
              <a:rPr lang="en-US" altLang="en-US" sz="1350" b="1">
                <a:solidFill>
                  <a:srgbClr val="92D050"/>
                </a:solidFill>
                <a:latin typeface="Ubuntu Mono" panose="020B0509030602030204" charset="0"/>
                <a:cs typeface="Ubuntu Mono" panose="020B0509030602030204" charset="0"/>
              </a:rPr>
              <a:t>	$(lsb_release -cs) stable"</a:t>
            </a:r>
            <a:endParaRPr lang="en-US" altLang="en-US" sz="1350" b="1">
              <a:solidFill>
                <a:srgbClr val="92D050"/>
              </a:solidFill>
              <a:latin typeface="Ubuntu Mono" panose="020B0509030602030204" charset="0"/>
              <a:cs typeface="Ubuntu Mono" panose="020B0509030602030204" charset="0"/>
            </a:endParaRPr>
          </a:p>
          <a:p>
            <a:pPr algn="l"/>
            <a:endParaRPr lang="en-US" altLang="en-US" sz="1350" b="1">
              <a:solidFill>
                <a:srgbClr val="92D050"/>
              </a:solidFill>
              <a:latin typeface="Ubuntu Mono" panose="020B0509030602030204" charset="0"/>
              <a:cs typeface="Ubuntu Mono" panose="020B0509030602030204" charset="0"/>
            </a:endParaRPr>
          </a:p>
          <a:p>
            <a:pPr algn="l"/>
            <a:r>
              <a:rPr lang="en-US" altLang="en-US" sz="1350">
                <a:solidFill>
                  <a:schemeClr val="bg1"/>
                </a:solidFill>
                <a:latin typeface="Ubuntu Mono" panose="020B0509030602030204" charset="0"/>
                <a:cs typeface="Ubuntu Mono" panose="020B0509030602030204" charset="0"/>
              </a:rPr>
              <a:t># Install latest Docker CE</a:t>
            </a:r>
            <a:endParaRPr lang="en-US" altLang="en-US" sz="1350" b="1">
              <a:solidFill>
                <a:schemeClr val="bg1"/>
              </a:solidFill>
              <a:latin typeface="Ubuntu Mono" panose="020B0509030602030204" charset="0"/>
              <a:cs typeface="Ubuntu Mono" panose="020B0509030602030204" charset="0"/>
            </a:endParaRPr>
          </a:p>
          <a:p>
            <a:pPr algn="l"/>
            <a:r>
              <a:rPr lang="en-US" altLang="en-US" sz="1350" b="1">
                <a:solidFill>
                  <a:srgbClr val="92D050"/>
                </a:solidFill>
                <a:latin typeface="Ubuntu Mono" panose="020B0509030602030204" charset="0"/>
                <a:cs typeface="Ubuntu Mono" panose="020B0509030602030204" charset="0"/>
              </a:rPr>
              <a:t>$ sudo apt-get install docker-ce docker-ce-cli containerd.io</a:t>
            </a:r>
            <a:endParaRPr lang="en-US" altLang="en-US" sz="1350" b="1">
              <a:solidFill>
                <a:schemeClr val="bg1"/>
              </a:solidFill>
              <a:latin typeface="Ubuntu Mono" panose="020B0509030602030204" charset="0"/>
              <a:cs typeface="Ubuntu Mono" panose="020B0509030602030204" charset="0"/>
            </a:endParaRPr>
          </a:p>
          <a:p>
            <a:pPr algn="l"/>
            <a:endParaRPr lang="en-US" altLang="en-US" sz="1350" b="1">
              <a:solidFill>
                <a:srgbClr val="92D050"/>
              </a:solidFill>
              <a:latin typeface="Ubuntu Mono" panose="020B0509030602030204" charset="0"/>
              <a:cs typeface="Ubuntu Mono" panose="020B0509030602030204" charset="0"/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-108585" y="527685"/>
            <a:ext cx="3435350" cy="248920"/>
            <a:chOff x="1501" y="832"/>
            <a:chExt cx="5410" cy="392"/>
          </a:xfrm>
        </p:grpSpPr>
        <p:sp>
          <p:nvSpPr>
            <p:cNvPr id="6" name="Rectangle 5"/>
            <p:cNvSpPr/>
            <p:nvPr/>
          </p:nvSpPr>
          <p:spPr>
            <a:xfrm>
              <a:off x="1501" y="832"/>
              <a:ext cx="5065" cy="392"/>
            </a:xfrm>
            <a:prstGeom prst="rect">
              <a:avLst/>
            </a:prstGeom>
            <a:solidFill>
              <a:srgbClr val="00000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7" name="Flowchart: Delay 6"/>
            <p:cNvSpPr/>
            <p:nvPr/>
          </p:nvSpPr>
          <p:spPr>
            <a:xfrm>
              <a:off x="6566" y="832"/>
              <a:ext cx="345" cy="392"/>
            </a:xfrm>
            <a:prstGeom prst="flowChartDelay">
              <a:avLst/>
            </a:prstGeom>
            <a:solidFill>
              <a:srgbClr val="00000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lvl="0" algn="ctr"/>
              <a:endParaRPr lang="en-US">
                <a:sym typeface="+mn-ea"/>
              </a:endParaRPr>
            </a:p>
          </p:txBody>
        </p:sp>
      </p:grpSp>
      <p:sp>
        <p:nvSpPr>
          <p:cNvPr id="8" name="Text Box 7"/>
          <p:cNvSpPr txBox="1"/>
          <p:nvPr/>
        </p:nvSpPr>
        <p:spPr>
          <a:xfrm>
            <a:off x="837565" y="468630"/>
            <a:ext cx="248920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r"/>
            <a:r>
              <a:rPr lang="en-US" altLang="en-US" b="1">
                <a:solidFill>
                  <a:schemeClr val="bg1"/>
                </a:solidFill>
              </a:rPr>
              <a:t>REPOSITORY SETUP</a:t>
            </a:r>
            <a:endParaRPr lang="en-US" altLang="en-US" b="1">
              <a:solidFill>
                <a:schemeClr val="bg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530" y="255270"/>
            <a:ext cx="788035" cy="79438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6AAB6"/>
            </a:gs>
            <a:gs pos="100000">
              <a:srgbClr val="4F607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/>
      <p:sp>
        <p:nvSpPr>
          <p:cNvPr id="5" name="Rounded Rectangle 4"/>
          <p:cNvSpPr/>
          <p:nvPr/>
        </p:nvSpPr>
        <p:spPr>
          <a:xfrm>
            <a:off x="442595" y="1031875"/>
            <a:ext cx="8258175" cy="5175885"/>
          </a:xfrm>
          <a:prstGeom prst="roundRect">
            <a:avLst>
              <a:gd name="adj" fmla="val 5745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p>
            <a:pPr algn="l"/>
            <a:r>
              <a:rPr lang="en-US" altLang="en-US" sz="1350">
                <a:solidFill>
                  <a:schemeClr val="bg1"/>
                </a:solidFill>
                <a:latin typeface="Ubuntu Mono" panose="020B0509030602030204" charset="0"/>
                <a:ea typeface="Monospace" charset="0"/>
                <a:cs typeface="Ubuntu Mono" panose="020B0509030602030204" charset="0"/>
                <a:sym typeface="+mn-ea"/>
              </a:rPr>
              <a:t># Verify that Docker CE is installed correctly:</a:t>
            </a:r>
            <a:endParaRPr lang="en-US" altLang="en-US" sz="1350" b="1">
              <a:solidFill>
                <a:srgbClr val="92D050"/>
              </a:solidFill>
              <a:latin typeface="Ubuntu Mono" panose="020B0509030602030204" charset="0"/>
              <a:ea typeface="Monospace" charset="0"/>
              <a:cs typeface="Ubuntu Mono" panose="020B0509030602030204" charset="0"/>
              <a:sym typeface="+mn-ea"/>
            </a:endParaRPr>
          </a:p>
          <a:p>
            <a:pPr algn="l"/>
            <a:r>
              <a:rPr lang="en-US" sz="1350" b="1">
                <a:solidFill>
                  <a:srgbClr val="92D050"/>
                </a:solidFill>
                <a:latin typeface="Ubuntu Mono" panose="020B0509030602030204" charset="0"/>
                <a:ea typeface="Monospace" charset="0"/>
                <a:cs typeface="Ubuntu Mono" panose="020B0509030602030204" charset="0"/>
                <a:sym typeface="+mn-ea"/>
              </a:rPr>
              <a:t>$ sudo </a:t>
            </a:r>
            <a:r>
              <a:rPr lang="en-US" altLang="en-US" sz="1350" b="1">
                <a:solidFill>
                  <a:srgbClr val="92D050"/>
                </a:solidFill>
                <a:latin typeface="Ubuntu Mono" panose="020B0509030602030204" charset="0"/>
                <a:ea typeface="Monospace" charset="0"/>
                <a:cs typeface="Ubuntu Mono" panose="020B0509030602030204" charset="0"/>
                <a:sym typeface="+mn-ea"/>
              </a:rPr>
              <a:t>docker run hello-world</a:t>
            </a:r>
            <a:endParaRPr lang="en-US" altLang="en-US" sz="1350" b="1">
              <a:solidFill>
                <a:srgbClr val="92D050"/>
              </a:solidFill>
              <a:latin typeface="Ubuntu Mono" panose="020B0509030602030204" charset="0"/>
              <a:ea typeface="Monospace" charset="0"/>
              <a:cs typeface="Ubuntu Mono" panose="020B0509030602030204" charset="0"/>
              <a:sym typeface="+mn-ea"/>
            </a:endParaRPr>
          </a:p>
          <a:p>
            <a:pPr algn="l"/>
            <a:endParaRPr lang="en-US" altLang="en-US" sz="1350" b="1">
              <a:solidFill>
                <a:srgbClr val="92D050"/>
              </a:solidFill>
              <a:latin typeface="Ubuntu Mono" panose="020B0509030602030204" charset="0"/>
              <a:ea typeface="Monospace" charset="0"/>
              <a:cs typeface="Ubuntu Mono" panose="020B0509030602030204" charset="0"/>
              <a:sym typeface="+mn-ea"/>
            </a:endParaRPr>
          </a:p>
          <a:p>
            <a:pPr algn="l"/>
            <a:endParaRPr lang="en-US" altLang="en-US" sz="1350" b="1">
              <a:solidFill>
                <a:srgbClr val="92D050"/>
              </a:solidFill>
              <a:latin typeface="Ubuntu Mono" panose="020B0509030602030204" charset="0"/>
              <a:ea typeface="Monospace" charset="0"/>
              <a:cs typeface="Ubuntu Mono" panose="020B0509030602030204" charset="0"/>
              <a:sym typeface="+mn-ea"/>
            </a:endParaRPr>
          </a:p>
          <a:p>
            <a:pPr algn="l"/>
            <a:endParaRPr lang="en-US" altLang="en-US" sz="1350" b="1">
              <a:solidFill>
                <a:srgbClr val="92D050"/>
              </a:solidFill>
              <a:latin typeface="Ubuntu Mono" panose="020B0509030602030204" charset="0"/>
              <a:ea typeface="Monospace" charset="0"/>
              <a:cs typeface="Ubuntu Mono" panose="020B0509030602030204" charset="0"/>
              <a:sym typeface="+mn-ea"/>
            </a:endParaRPr>
          </a:p>
          <a:p>
            <a:pPr algn="l"/>
            <a:endParaRPr lang="en-US" altLang="en-US" sz="1350" b="1">
              <a:solidFill>
                <a:srgbClr val="92D050"/>
              </a:solidFill>
              <a:latin typeface="Ubuntu Mono" panose="020B0509030602030204" charset="0"/>
              <a:ea typeface="Monospace" charset="0"/>
              <a:cs typeface="Ubuntu Mono" panose="020B0509030602030204" charset="0"/>
              <a:sym typeface="+mn-ea"/>
            </a:endParaRPr>
          </a:p>
          <a:p>
            <a:pPr algn="l"/>
            <a:endParaRPr lang="en-US" altLang="en-US" sz="1350" b="1">
              <a:solidFill>
                <a:srgbClr val="92D050"/>
              </a:solidFill>
              <a:latin typeface="Ubuntu Mono" panose="020B0509030602030204" charset="0"/>
              <a:ea typeface="Monospace" charset="0"/>
              <a:cs typeface="Ubuntu Mono" panose="020B0509030602030204" charset="0"/>
              <a:sym typeface="+mn-ea"/>
            </a:endParaRPr>
          </a:p>
          <a:p>
            <a:pPr algn="l"/>
            <a:endParaRPr lang="en-US" altLang="en-US" sz="1350" b="1">
              <a:solidFill>
                <a:srgbClr val="92D050"/>
              </a:solidFill>
              <a:latin typeface="Ubuntu Mono" panose="020B0509030602030204" charset="0"/>
              <a:ea typeface="Monospace" charset="0"/>
              <a:cs typeface="Ubuntu Mono" panose="020B0509030602030204" charset="0"/>
              <a:sym typeface="+mn-ea"/>
            </a:endParaRPr>
          </a:p>
          <a:p>
            <a:pPr algn="l"/>
            <a:endParaRPr lang="en-US" altLang="en-US" sz="1350" b="1">
              <a:solidFill>
                <a:srgbClr val="92D050"/>
              </a:solidFill>
              <a:latin typeface="Ubuntu Mono" panose="020B0509030602030204" charset="0"/>
              <a:ea typeface="Monospace" charset="0"/>
              <a:cs typeface="Ubuntu Mono" panose="020B0509030602030204" charset="0"/>
              <a:sym typeface="+mn-ea"/>
            </a:endParaRPr>
          </a:p>
          <a:p>
            <a:pPr algn="l"/>
            <a:endParaRPr lang="en-US" altLang="en-US" sz="1350" b="1">
              <a:solidFill>
                <a:srgbClr val="92D050"/>
              </a:solidFill>
              <a:latin typeface="Ubuntu Mono" panose="020B0509030602030204" charset="0"/>
              <a:ea typeface="Monospace" charset="0"/>
              <a:cs typeface="Ubuntu Mono" panose="020B0509030602030204" charset="0"/>
              <a:sym typeface="+mn-ea"/>
            </a:endParaRPr>
          </a:p>
          <a:p>
            <a:pPr algn="l"/>
            <a:r>
              <a:rPr lang="en-US" altLang="en-US" sz="1350">
                <a:solidFill>
                  <a:schemeClr val="bg1"/>
                </a:solidFill>
                <a:latin typeface="Ubuntu Mono" panose="020B0509030602030204" charset="0"/>
                <a:ea typeface="Monospace" charset="0"/>
                <a:cs typeface="Ubuntu Mono" panose="020B0509030602030204" charset="0"/>
                <a:sym typeface="+mn-ea"/>
              </a:rPr>
              <a:t>Unable to find image 'hello-world:latest' locally</a:t>
            </a:r>
            <a:endParaRPr lang="en-US" altLang="en-US" sz="1350">
              <a:solidFill>
                <a:schemeClr val="bg1"/>
              </a:solidFill>
              <a:latin typeface="Ubuntu Mono" panose="020B0509030602030204" charset="0"/>
              <a:ea typeface="Monospace" charset="0"/>
              <a:cs typeface="Ubuntu Mono" panose="020B0509030602030204" charset="0"/>
              <a:sym typeface="+mn-ea"/>
            </a:endParaRPr>
          </a:p>
          <a:p>
            <a:pPr algn="l"/>
            <a:r>
              <a:rPr lang="en-US" altLang="en-US" sz="1350">
                <a:solidFill>
                  <a:schemeClr val="bg1"/>
                </a:solidFill>
                <a:latin typeface="Ubuntu Mono" panose="020B0509030602030204" charset="0"/>
                <a:ea typeface="Monospace" charset="0"/>
                <a:cs typeface="Ubuntu Mono" panose="020B0509030602030204" charset="0"/>
                <a:sym typeface="+mn-ea"/>
              </a:rPr>
              <a:t>latest: Pulling from library/hello-world</a:t>
            </a:r>
            <a:endParaRPr lang="en-US" altLang="en-US" sz="1350">
              <a:solidFill>
                <a:schemeClr val="bg1"/>
              </a:solidFill>
              <a:latin typeface="Ubuntu Mono" panose="020B0509030602030204" charset="0"/>
              <a:ea typeface="Monospace" charset="0"/>
              <a:cs typeface="Ubuntu Mono" panose="020B0509030602030204" charset="0"/>
              <a:sym typeface="+mn-ea"/>
            </a:endParaRPr>
          </a:p>
          <a:p>
            <a:pPr algn="l"/>
            <a:r>
              <a:rPr lang="en-US" altLang="en-US" sz="1350">
                <a:solidFill>
                  <a:schemeClr val="bg1"/>
                </a:solidFill>
                <a:latin typeface="Ubuntu Mono" panose="020B0509030602030204" charset="0"/>
                <a:ea typeface="Monospace" charset="0"/>
                <a:cs typeface="Ubuntu Mono" panose="020B0509030602030204" charset="0"/>
                <a:sym typeface="+mn-ea"/>
              </a:rPr>
              <a:t>1b930d010525: Pull complete </a:t>
            </a:r>
            <a:endParaRPr lang="en-US" altLang="en-US" sz="1350">
              <a:solidFill>
                <a:schemeClr val="bg1"/>
              </a:solidFill>
              <a:latin typeface="Ubuntu Mono" panose="020B0509030602030204" charset="0"/>
              <a:ea typeface="Monospace" charset="0"/>
              <a:cs typeface="Ubuntu Mono" panose="020B0509030602030204" charset="0"/>
              <a:sym typeface="+mn-ea"/>
            </a:endParaRPr>
          </a:p>
          <a:p>
            <a:pPr algn="l"/>
            <a:r>
              <a:rPr lang="en-US" altLang="en-US" sz="1350">
                <a:solidFill>
                  <a:schemeClr val="bg1"/>
                </a:solidFill>
                <a:latin typeface="Ubuntu Mono" panose="020B0509030602030204" charset="0"/>
                <a:ea typeface="Monospace" charset="0"/>
                <a:cs typeface="Ubuntu Mono" panose="020B0509030602030204" charset="0"/>
                <a:sym typeface="+mn-ea"/>
              </a:rPr>
              <a:t>Digest: sha256:92695bc579f31df7a63da6922075d0666e565ceccad16b59c3374d2cf4e8e50e</a:t>
            </a:r>
            <a:endParaRPr lang="en-US" altLang="en-US" sz="1350">
              <a:solidFill>
                <a:schemeClr val="bg1"/>
              </a:solidFill>
              <a:latin typeface="Ubuntu Mono" panose="020B0509030602030204" charset="0"/>
              <a:ea typeface="Monospace" charset="0"/>
              <a:cs typeface="Ubuntu Mono" panose="020B0509030602030204" charset="0"/>
              <a:sym typeface="+mn-ea"/>
            </a:endParaRPr>
          </a:p>
          <a:p>
            <a:pPr algn="l"/>
            <a:r>
              <a:rPr lang="en-US" altLang="en-US" sz="1350">
                <a:solidFill>
                  <a:schemeClr val="bg1"/>
                </a:solidFill>
                <a:latin typeface="Ubuntu Mono" panose="020B0509030602030204" charset="0"/>
                <a:ea typeface="Monospace" charset="0"/>
                <a:cs typeface="Ubuntu Mono" panose="020B0509030602030204" charset="0"/>
                <a:sym typeface="+mn-ea"/>
              </a:rPr>
              <a:t>Status: Downloaded newer image for hello-world:latest</a:t>
            </a:r>
            <a:endParaRPr lang="en-US" altLang="en-US" sz="1350">
              <a:solidFill>
                <a:schemeClr val="bg1"/>
              </a:solidFill>
              <a:latin typeface="Ubuntu Mono" panose="020B0509030602030204" charset="0"/>
              <a:ea typeface="Monospace" charset="0"/>
              <a:cs typeface="Ubuntu Mono" panose="020B0509030602030204" charset="0"/>
              <a:sym typeface="+mn-ea"/>
            </a:endParaRPr>
          </a:p>
          <a:p>
            <a:pPr algn="l"/>
            <a:endParaRPr lang="en-US" altLang="en-US" sz="1350">
              <a:solidFill>
                <a:schemeClr val="bg1"/>
              </a:solidFill>
              <a:latin typeface="Ubuntu Mono" panose="020B0509030602030204" charset="0"/>
              <a:ea typeface="Monospace" charset="0"/>
              <a:cs typeface="Ubuntu Mono" panose="020B0509030602030204" charset="0"/>
              <a:sym typeface="+mn-ea"/>
            </a:endParaRPr>
          </a:p>
          <a:p>
            <a:pPr algn="l"/>
            <a:endParaRPr lang="en-US" altLang="en-US" sz="1350">
              <a:solidFill>
                <a:schemeClr val="bg1"/>
              </a:solidFill>
              <a:latin typeface="Ubuntu Mono" panose="020B0509030602030204" charset="0"/>
              <a:ea typeface="Monospace" charset="0"/>
              <a:cs typeface="Ubuntu Mono" panose="020B0509030602030204" charset="0"/>
              <a:sym typeface="+mn-ea"/>
            </a:endParaRPr>
          </a:p>
          <a:p>
            <a:pPr algn="l"/>
            <a:endParaRPr lang="en-US" sz="1350" b="1">
              <a:solidFill>
                <a:srgbClr val="92D050"/>
              </a:solidFill>
              <a:latin typeface="Ubuntu Mono" panose="020B0509030602030204" charset="0"/>
              <a:ea typeface="Monospace" charset="0"/>
              <a:cs typeface="Ubuntu Mono" panose="020B0509030602030204" charset="0"/>
            </a:endParaRPr>
          </a:p>
          <a:p>
            <a:pPr algn="l"/>
            <a:endParaRPr lang="en-US" sz="1350">
              <a:solidFill>
                <a:schemeClr val="bg1"/>
              </a:solidFill>
              <a:latin typeface="Ubuntu Mono" panose="020B0509030602030204" charset="0"/>
              <a:ea typeface="Monospace" charset="0"/>
              <a:cs typeface="Ubuntu Mono" panose="020B0509030602030204" charset="0"/>
            </a:endParaRPr>
          </a:p>
          <a:p>
            <a:pPr algn="l"/>
            <a:endParaRPr lang="en-US" altLang="en-US" sz="1350" b="1">
              <a:solidFill>
                <a:srgbClr val="92D050"/>
              </a:solidFill>
              <a:latin typeface="Ubuntu Mono" panose="020B0509030602030204" charset="0"/>
              <a:cs typeface="Ubuntu Mono" panose="020B0509030602030204" charset="0"/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-108585" y="527685"/>
            <a:ext cx="3435350" cy="248920"/>
            <a:chOff x="1501" y="832"/>
            <a:chExt cx="5410" cy="392"/>
          </a:xfrm>
        </p:grpSpPr>
        <p:sp>
          <p:nvSpPr>
            <p:cNvPr id="6" name="Rectangle 5"/>
            <p:cNvSpPr/>
            <p:nvPr/>
          </p:nvSpPr>
          <p:spPr>
            <a:xfrm>
              <a:off x="1501" y="832"/>
              <a:ext cx="5065" cy="392"/>
            </a:xfrm>
            <a:prstGeom prst="rect">
              <a:avLst/>
            </a:prstGeom>
            <a:solidFill>
              <a:srgbClr val="00000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7" name="Flowchart: Delay 6"/>
            <p:cNvSpPr/>
            <p:nvPr/>
          </p:nvSpPr>
          <p:spPr>
            <a:xfrm>
              <a:off x="6566" y="832"/>
              <a:ext cx="345" cy="392"/>
            </a:xfrm>
            <a:prstGeom prst="flowChartDelay">
              <a:avLst/>
            </a:prstGeom>
            <a:solidFill>
              <a:srgbClr val="00000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lvl="0" algn="ctr"/>
              <a:endParaRPr lang="en-US">
                <a:sym typeface="+mn-ea"/>
              </a:endParaRPr>
            </a:p>
          </p:txBody>
        </p:sp>
      </p:grpSp>
      <p:sp>
        <p:nvSpPr>
          <p:cNvPr id="8" name="Text Box 7"/>
          <p:cNvSpPr txBox="1"/>
          <p:nvPr/>
        </p:nvSpPr>
        <p:spPr>
          <a:xfrm>
            <a:off x="837565" y="468630"/>
            <a:ext cx="248920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r"/>
            <a:r>
              <a:rPr lang="en-US" altLang="en-US" b="1">
                <a:solidFill>
                  <a:schemeClr val="bg1"/>
                </a:solidFill>
              </a:rPr>
              <a:t>REPOSITORY SETUP</a:t>
            </a:r>
            <a:endParaRPr lang="en-US" altLang="en-US" b="1">
              <a:solidFill>
                <a:schemeClr val="bg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530" y="255270"/>
            <a:ext cx="788035" cy="79438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6AAB6"/>
            </a:gs>
            <a:gs pos="100000">
              <a:srgbClr val="4F607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/>
      <p:sp>
        <p:nvSpPr>
          <p:cNvPr id="5" name="Rounded Rectangle 4"/>
          <p:cNvSpPr/>
          <p:nvPr/>
        </p:nvSpPr>
        <p:spPr>
          <a:xfrm>
            <a:off x="442595" y="1031875"/>
            <a:ext cx="8258175" cy="5175885"/>
          </a:xfrm>
          <a:prstGeom prst="roundRect">
            <a:avLst>
              <a:gd name="adj" fmla="val 5745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p>
            <a:pPr algn="l"/>
            <a:r>
              <a:rPr lang="en-US" altLang="en-US" sz="1350">
                <a:solidFill>
                  <a:schemeClr val="bg1"/>
                </a:solidFill>
                <a:latin typeface="Ubuntu Mono" panose="020B0509030602030204" charset="0"/>
                <a:ea typeface="Monospace" charset="0"/>
                <a:cs typeface="Ubuntu Mono" panose="020B0509030602030204" charset="0"/>
                <a:sym typeface="+mn-ea"/>
              </a:rPr>
              <a:t># Verify that Docker CE is installed correctly:</a:t>
            </a:r>
            <a:endParaRPr lang="en-US" altLang="en-US" sz="1350" b="1">
              <a:solidFill>
                <a:srgbClr val="92D050"/>
              </a:solidFill>
              <a:latin typeface="Ubuntu Mono" panose="020B0509030602030204" charset="0"/>
              <a:ea typeface="Monospace" charset="0"/>
              <a:cs typeface="Ubuntu Mono" panose="020B0509030602030204" charset="0"/>
              <a:sym typeface="+mn-ea"/>
            </a:endParaRPr>
          </a:p>
          <a:p>
            <a:pPr algn="l"/>
            <a:r>
              <a:rPr lang="en-US" sz="1350" b="1">
                <a:solidFill>
                  <a:srgbClr val="92D050"/>
                </a:solidFill>
                <a:latin typeface="Ubuntu Mono" panose="020B0509030602030204" charset="0"/>
                <a:ea typeface="Monospace" charset="0"/>
                <a:cs typeface="Ubuntu Mono" panose="020B0509030602030204" charset="0"/>
                <a:sym typeface="+mn-ea"/>
              </a:rPr>
              <a:t>$ sudo </a:t>
            </a:r>
            <a:r>
              <a:rPr lang="en-US" altLang="en-US" sz="1350" b="1">
                <a:solidFill>
                  <a:srgbClr val="92D050"/>
                </a:solidFill>
                <a:latin typeface="Ubuntu Mono" panose="020B0509030602030204" charset="0"/>
                <a:ea typeface="Monospace" charset="0"/>
                <a:cs typeface="Ubuntu Mono" panose="020B0509030602030204" charset="0"/>
                <a:sym typeface="+mn-ea"/>
              </a:rPr>
              <a:t>docker run hello-world</a:t>
            </a:r>
            <a:endParaRPr lang="en-US" altLang="en-US" sz="1350" b="1">
              <a:solidFill>
                <a:srgbClr val="92D050"/>
              </a:solidFill>
              <a:latin typeface="Ubuntu Mono" panose="020B0509030602030204" charset="0"/>
              <a:ea typeface="Monospace" charset="0"/>
              <a:cs typeface="Ubuntu Mono" panose="020B0509030602030204" charset="0"/>
              <a:sym typeface="+mn-ea"/>
            </a:endParaRPr>
          </a:p>
          <a:p>
            <a:pPr algn="l"/>
            <a:endParaRPr lang="en-US" altLang="en-US" sz="1350" b="1">
              <a:solidFill>
                <a:srgbClr val="92D050"/>
              </a:solidFill>
              <a:latin typeface="Ubuntu Mono" panose="020B0509030602030204" charset="0"/>
              <a:ea typeface="Monospace" charset="0"/>
              <a:cs typeface="Ubuntu Mono" panose="020B0509030602030204" charset="0"/>
              <a:sym typeface="+mn-ea"/>
            </a:endParaRPr>
          </a:p>
          <a:p>
            <a:pPr algn="l"/>
            <a:r>
              <a:rPr lang="en-US" altLang="en-US" sz="1350">
                <a:solidFill>
                  <a:schemeClr val="bg1"/>
                </a:solidFill>
                <a:latin typeface="Ubuntu Mono" panose="020B0509030602030204" charset="0"/>
                <a:ea typeface="Monospace" charset="0"/>
                <a:cs typeface="Ubuntu Mono" panose="020B0509030602030204" charset="0"/>
                <a:sym typeface="+mn-ea"/>
              </a:rPr>
              <a:t>Hello from Docker!</a:t>
            </a:r>
            <a:endParaRPr lang="en-US" altLang="en-US" sz="1350">
              <a:solidFill>
                <a:schemeClr val="bg1"/>
              </a:solidFill>
              <a:latin typeface="Ubuntu Mono" panose="020B0509030602030204" charset="0"/>
              <a:ea typeface="Monospace" charset="0"/>
              <a:cs typeface="Ubuntu Mono" panose="020B0509030602030204" charset="0"/>
              <a:sym typeface="+mn-ea"/>
            </a:endParaRPr>
          </a:p>
          <a:p>
            <a:pPr algn="l"/>
            <a:r>
              <a:rPr lang="en-US" altLang="en-US" sz="1350">
                <a:solidFill>
                  <a:schemeClr val="bg1"/>
                </a:solidFill>
                <a:latin typeface="Ubuntu Mono" panose="020B0509030602030204" charset="0"/>
                <a:ea typeface="Monospace" charset="0"/>
                <a:cs typeface="Ubuntu Mono" panose="020B0509030602030204" charset="0"/>
                <a:sym typeface="+mn-ea"/>
              </a:rPr>
              <a:t>This message shows that your installation appears to be working correctly.</a:t>
            </a:r>
            <a:endParaRPr lang="en-US" altLang="en-US" sz="1350">
              <a:solidFill>
                <a:schemeClr val="bg1"/>
              </a:solidFill>
              <a:latin typeface="Ubuntu Mono" panose="020B0509030602030204" charset="0"/>
              <a:ea typeface="Monospace" charset="0"/>
              <a:cs typeface="Ubuntu Mono" panose="020B0509030602030204" charset="0"/>
              <a:sym typeface="+mn-ea"/>
            </a:endParaRPr>
          </a:p>
          <a:p>
            <a:pPr algn="l"/>
            <a:endParaRPr lang="en-US" altLang="en-US" sz="1350">
              <a:solidFill>
                <a:schemeClr val="bg1"/>
              </a:solidFill>
              <a:latin typeface="Ubuntu Mono" panose="020B0509030602030204" charset="0"/>
              <a:ea typeface="Monospace" charset="0"/>
              <a:cs typeface="Ubuntu Mono" panose="020B0509030602030204" charset="0"/>
              <a:sym typeface="+mn-ea"/>
            </a:endParaRPr>
          </a:p>
          <a:p>
            <a:pPr algn="l"/>
            <a:r>
              <a:rPr lang="en-US" altLang="en-US" sz="1350">
                <a:solidFill>
                  <a:schemeClr val="bg1"/>
                </a:solidFill>
                <a:latin typeface="Ubuntu Mono" panose="020B0509030602030204" charset="0"/>
                <a:ea typeface="Monospace" charset="0"/>
                <a:cs typeface="Ubuntu Mono" panose="020B0509030602030204" charset="0"/>
                <a:sym typeface="+mn-ea"/>
              </a:rPr>
              <a:t>To generate this message, Docker took the following steps:</a:t>
            </a:r>
            <a:endParaRPr lang="en-US" altLang="en-US" sz="1350">
              <a:solidFill>
                <a:schemeClr val="bg1"/>
              </a:solidFill>
              <a:latin typeface="Ubuntu Mono" panose="020B0509030602030204" charset="0"/>
              <a:ea typeface="Monospace" charset="0"/>
              <a:cs typeface="Ubuntu Mono" panose="020B0509030602030204" charset="0"/>
              <a:sym typeface="+mn-ea"/>
            </a:endParaRPr>
          </a:p>
          <a:p>
            <a:pPr algn="l"/>
            <a:r>
              <a:rPr lang="en-US" altLang="en-US" sz="1350">
                <a:solidFill>
                  <a:schemeClr val="bg1"/>
                </a:solidFill>
                <a:latin typeface="Ubuntu Mono" panose="020B0509030602030204" charset="0"/>
                <a:ea typeface="Monospace" charset="0"/>
                <a:cs typeface="Ubuntu Mono" panose="020B0509030602030204" charset="0"/>
                <a:sym typeface="+mn-ea"/>
              </a:rPr>
              <a:t> 1. The Docker client contacted the Docker daemon.</a:t>
            </a:r>
            <a:endParaRPr lang="en-US" altLang="en-US" sz="1350">
              <a:solidFill>
                <a:schemeClr val="bg1"/>
              </a:solidFill>
              <a:latin typeface="Ubuntu Mono" panose="020B0509030602030204" charset="0"/>
              <a:ea typeface="Monospace" charset="0"/>
              <a:cs typeface="Ubuntu Mono" panose="020B0509030602030204" charset="0"/>
              <a:sym typeface="+mn-ea"/>
            </a:endParaRPr>
          </a:p>
          <a:p>
            <a:pPr algn="l"/>
            <a:r>
              <a:rPr lang="en-US" altLang="en-US" sz="1350">
                <a:solidFill>
                  <a:schemeClr val="bg1"/>
                </a:solidFill>
                <a:latin typeface="Ubuntu Mono" panose="020B0509030602030204" charset="0"/>
                <a:ea typeface="Monospace" charset="0"/>
                <a:cs typeface="Ubuntu Mono" panose="020B0509030602030204" charset="0"/>
                <a:sym typeface="+mn-ea"/>
              </a:rPr>
              <a:t> 2. The Docker daemon pulled the "hello-world" image from the Docker Hub.</a:t>
            </a:r>
            <a:endParaRPr lang="en-US" altLang="en-US" sz="1350">
              <a:solidFill>
                <a:schemeClr val="bg1"/>
              </a:solidFill>
              <a:latin typeface="Ubuntu Mono" panose="020B0509030602030204" charset="0"/>
              <a:ea typeface="Monospace" charset="0"/>
              <a:cs typeface="Ubuntu Mono" panose="020B0509030602030204" charset="0"/>
              <a:sym typeface="+mn-ea"/>
            </a:endParaRPr>
          </a:p>
          <a:p>
            <a:pPr algn="l"/>
            <a:r>
              <a:rPr lang="en-US" altLang="en-US" sz="1350">
                <a:solidFill>
                  <a:schemeClr val="bg1"/>
                </a:solidFill>
                <a:latin typeface="Ubuntu Mono" panose="020B0509030602030204" charset="0"/>
                <a:ea typeface="Monospace" charset="0"/>
                <a:cs typeface="Ubuntu Mono" panose="020B0509030602030204" charset="0"/>
                <a:sym typeface="+mn-ea"/>
              </a:rPr>
              <a:t>    (amd64)</a:t>
            </a:r>
            <a:endParaRPr lang="en-US" altLang="en-US" sz="1350">
              <a:solidFill>
                <a:schemeClr val="bg1"/>
              </a:solidFill>
              <a:latin typeface="Ubuntu Mono" panose="020B0509030602030204" charset="0"/>
              <a:ea typeface="Monospace" charset="0"/>
              <a:cs typeface="Ubuntu Mono" panose="020B0509030602030204" charset="0"/>
              <a:sym typeface="+mn-ea"/>
            </a:endParaRPr>
          </a:p>
          <a:p>
            <a:pPr algn="l"/>
            <a:r>
              <a:rPr lang="en-US" altLang="en-US" sz="1350">
                <a:solidFill>
                  <a:schemeClr val="bg1"/>
                </a:solidFill>
                <a:latin typeface="Ubuntu Mono" panose="020B0509030602030204" charset="0"/>
                <a:ea typeface="Monospace" charset="0"/>
                <a:cs typeface="Ubuntu Mono" panose="020B0509030602030204" charset="0"/>
                <a:sym typeface="+mn-ea"/>
              </a:rPr>
              <a:t> 3. The Docker daemon created a new container from that image which runs the</a:t>
            </a:r>
            <a:endParaRPr lang="en-US" altLang="en-US" sz="1350">
              <a:solidFill>
                <a:schemeClr val="bg1"/>
              </a:solidFill>
              <a:latin typeface="Ubuntu Mono" panose="020B0509030602030204" charset="0"/>
              <a:ea typeface="Monospace" charset="0"/>
              <a:cs typeface="Ubuntu Mono" panose="020B0509030602030204" charset="0"/>
              <a:sym typeface="+mn-ea"/>
            </a:endParaRPr>
          </a:p>
          <a:p>
            <a:pPr algn="l"/>
            <a:r>
              <a:rPr lang="en-US" altLang="en-US" sz="1350">
                <a:solidFill>
                  <a:schemeClr val="bg1"/>
                </a:solidFill>
                <a:latin typeface="Ubuntu Mono" panose="020B0509030602030204" charset="0"/>
                <a:ea typeface="Monospace" charset="0"/>
                <a:cs typeface="Ubuntu Mono" panose="020B0509030602030204" charset="0"/>
                <a:sym typeface="+mn-ea"/>
              </a:rPr>
              <a:t>    executable that produces the output you are currently reading.</a:t>
            </a:r>
            <a:endParaRPr lang="en-US" altLang="en-US" sz="1350">
              <a:solidFill>
                <a:schemeClr val="bg1"/>
              </a:solidFill>
              <a:latin typeface="Ubuntu Mono" panose="020B0509030602030204" charset="0"/>
              <a:ea typeface="Monospace" charset="0"/>
              <a:cs typeface="Ubuntu Mono" panose="020B0509030602030204" charset="0"/>
              <a:sym typeface="+mn-ea"/>
            </a:endParaRPr>
          </a:p>
          <a:p>
            <a:pPr algn="l"/>
            <a:r>
              <a:rPr lang="en-US" altLang="en-US" sz="1350">
                <a:solidFill>
                  <a:schemeClr val="bg1"/>
                </a:solidFill>
                <a:latin typeface="Ubuntu Mono" panose="020B0509030602030204" charset="0"/>
                <a:ea typeface="Monospace" charset="0"/>
                <a:cs typeface="Ubuntu Mono" panose="020B0509030602030204" charset="0"/>
                <a:sym typeface="+mn-ea"/>
              </a:rPr>
              <a:t> 4. The Docker daemon streamed that output to the Docker client, which sent it</a:t>
            </a:r>
            <a:endParaRPr lang="en-US" altLang="en-US" sz="1350">
              <a:solidFill>
                <a:schemeClr val="bg1"/>
              </a:solidFill>
              <a:latin typeface="Ubuntu Mono" panose="020B0509030602030204" charset="0"/>
              <a:ea typeface="Monospace" charset="0"/>
              <a:cs typeface="Ubuntu Mono" panose="020B0509030602030204" charset="0"/>
              <a:sym typeface="+mn-ea"/>
            </a:endParaRPr>
          </a:p>
          <a:p>
            <a:pPr algn="l"/>
            <a:r>
              <a:rPr lang="en-US" altLang="en-US" sz="1350">
                <a:solidFill>
                  <a:schemeClr val="bg1"/>
                </a:solidFill>
                <a:latin typeface="Ubuntu Mono" panose="020B0509030602030204" charset="0"/>
                <a:ea typeface="Monospace" charset="0"/>
                <a:cs typeface="Ubuntu Mono" panose="020B0509030602030204" charset="0"/>
                <a:sym typeface="+mn-ea"/>
              </a:rPr>
              <a:t>    to your terminal.</a:t>
            </a:r>
            <a:endParaRPr lang="en-US" altLang="en-US" sz="1350">
              <a:solidFill>
                <a:schemeClr val="bg1"/>
              </a:solidFill>
              <a:latin typeface="Ubuntu Mono" panose="020B0509030602030204" charset="0"/>
              <a:ea typeface="Monospace" charset="0"/>
              <a:cs typeface="Ubuntu Mono" panose="020B0509030602030204" charset="0"/>
              <a:sym typeface="+mn-ea"/>
            </a:endParaRPr>
          </a:p>
          <a:p>
            <a:pPr algn="l"/>
            <a:endParaRPr lang="en-US" altLang="en-US" sz="1350">
              <a:solidFill>
                <a:schemeClr val="bg1"/>
              </a:solidFill>
              <a:latin typeface="Ubuntu Mono" panose="020B0509030602030204" charset="0"/>
              <a:ea typeface="Monospace" charset="0"/>
              <a:cs typeface="Ubuntu Mono" panose="020B0509030602030204" charset="0"/>
              <a:sym typeface="+mn-ea"/>
            </a:endParaRPr>
          </a:p>
          <a:p>
            <a:pPr algn="l"/>
            <a:r>
              <a:rPr lang="en-US" altLang="en-US" sz="1350">
                <a:solidFill>
                  <a:schemeClr val="bg1"/>
                </a:solidFill>
                <a:latin typeface="Ubuntu Mono" panose="020B0509030602030204" charset="0"/>
                <a:ea typeface="Monospace" charset="0"/>
                <a:cs typeface="Ubuntu Mono" panose="020B0509030602030204" charset="0"/>
                <a:sym typeface="+mn-ea"/>
              </a:rPr>
              <a:t>To try something more ambitious, you can run an Ubuntu container with:</a:t>
            </a:r>
            <a:endParaRPr lang="en-US" altLang="en-US" sz="1350">
              <a:solidFill>
                <a:schemeClr val="bg1"/>
              </a:solidFill>
              <a:latin typeface="Ubuntu Mono" panose="020B0509030602030204" charset="0"/>
              <a:ea typeface="Monospace" charset="0"/>
              <a:cs typeface="Ubuntu Mono" panose="020B0509030602030204" charset="0"/>
              <a:sym typeface="+mn-ea"/>
            </a:endParaRPr>
          </a:p>
          <a:p>
            <a:pPr algn="l"/>
            <a:r>
              <a:rPr lang="en-US" altLang="en-US" sz="1350">
                <a:solidFill>
                  <a:schemeClr val="bg1"/>
                </a:solidFill>
                <a:latin typeface="Ubuntu Mono" panose="020B0509030602030204" charset="0"/>
                <a:ea typeface="Monospace" charset="0"/>
                <a:cs typeface="Ubuntu Mono" panose="020B0509030602030204" charset="0"/>
                <a:sym typeface="+mn-ea"/>
              </a:rPr>
              <a:t> $ docker run -it ubuntu bash</a:t>
            </a:r>
            <a:endParaRPr lang="en-US" altLang="en-US" sz="1350">
              <a:solidFill>
                <a:schemeClr val="bg1"/>
              </a:solidFill>
              <a:latin typeface="Ubuntu Mono" panose="020B0509030602030204" charset="0"/>
              <a:ea typeface="Monospace" charset="0"/>
              <a:cs typeface="Ubuntu Mono" panose="020B0509030602030204" charset="0"/>
              <a:sym typeface="+mn-ea"/>
            </a:endParaRPr>
          </a:p>
          <a:p>
            <a:pPr algn="l"/>
            <a:endParaRPr lang="en-US" altLang="en-US" sz="1350">
              <a:solidFill>
                <a:schemeClr val="bg1"/>
              </a:solidFill>
              <a:latin typeface="Ubuntu Mono" panose="020B0509030602030204" charset="0"/>
              <a:ea typeface="Monospace" charset="0"/>
              <a:cs typeface="Ubuntu Mono" panose="020B0509030602030204" charset="0"/>
              <a:sym typeface="+mn-ea"/>
            </a:endParaRPr>
          </a:p>
          <a:p>
            <a:pPr algn="l"/>
            <a:r>
              <a:rPr lang="en-US" altLang="en-US" sz="1350">
                <a:solidFill>
                  <a:schemeClr val="bg1"/>
                </a:solidFill>
                <a:latin typeface="Ubuntu Mono" panose="020B0509030602030204" charset="0"/>
                <a:ea typeface="Monospace" charset="0"/>
                <a:cs typeface="Ubuntu Mono" panose="020B0509030602030204" charset="0"/>
                <a:sym typeface="+mn-ea"/>
              </a:rPr>
              <a:t>Share images, automate workflows, and more with a free Docker ID:</a:t>
            </a:r>
            <a:endParaRPr lang="en-US" altLang="en-US" sz="1350">
              <a:solidFill>
                <a:schemeClr val="bg1"/>
              </a:solidFill>
              <a:latin typeface="Ubuntu Mono" panose="020B0509030602030204" charset="0"/>
              <a:ea typeface="Monospace" charset="0"/>
              <a:cs typeface="Ubuntu Mono" panose="020B0509030602030204" charset="0"/>
              <a:sym typeface="+mn-ea"/>
            </a:endParaRPr>
          </a:p>
          <a:p>
            <a:pPr algn="l"/>
            <a:r>
              <a:rPr lang="en-US" altLang="en-US" sz="1350">
                <a:solidFill>
                  <a:schemeClr val="bg1"/>
                </a:solidFill>
                <a:latin typeface="Ubuntu Mono" panose="020B0509030602030204" charset="0"/>
                <a:ea typeface="Monospace" charset="0"/>
                <a:cs typeface="Ubuntu Mono" panose="020B0509030602030204" charset="0"/>
                <a:sym typeface="+mn-ea"/>
              </a:rPr>
              <a:t> https://hub.docker.com/</a:t>
            </a:r>
            <a:endParaRPr lang="en-US" altLang="en-US" sz="1350">
              <a:solidFill>
                <a:schemeClr val="bg1"/>
              </a:solidFill>
              <a:latin typeface="Ubuntu Mono" panose="020B0509030602030204" charset="0"/>
              <a:ea typeface="Monospace" charset="0"/>
              <a:cs typeface="Ubuntu Mono" panose="020B0509030602030204" charset="0"/>
              <a:sym typeface="+mn-ea"/>
            </a:endParaRPr>
          </a:p>
          <a:p>
            <a:pPr algn="l"/>
            <a:endParaRPr lang="en-US" altLang="en-US" sz="1350">
              <a:solidFill>
                <a:schemeClr val="bg1"/>
              </a:solidFill>
              <a:latin typeface="Ubuntu Mono" panose="020B0509030602030204" charset="0"/>
              <a:ea typeface="Monospace" charset="0"/>
              <a:cs typeface="Ubuntu Mono" panose="020B0509030602030204" charset="0"/>
              <a:sym typeface="+mn-ea"/>
            </a:endParaRPr>
          </a:p>
          <a:p>
            <a:pPr algn="l"/>
            <a:r>
              <a:rPr lang="en-US" altLang="en-US" sz="1350">
                <a:solidFill>
                  <a:schemeClr val="bg1"/>
                </a:solidFill>
                <a:latin typeface="Ubuntu Mono" panose="020B0509030602030204" charset="0"/>
                <a:ea typeface="Monospace" charset="0"/>
                <a:cs typeface="Ubuntu Mono" panose="020B0509030602030204" charset="0"/>
                <a:sym typeface="+mn-ea"/>
              </a:rPr>
              <a:t>For more examples and ideas, visit:</a:t>
            </a:r>
            <a:endParaRPr lang="en-US" altLang="en-US" sz="1350">
              <a:solidFill>
                <a:schemeClr val="bg1"/>
              </a:solidFill>
              <a:latin typeface="Ubuntu Mono" panose="020B0509030602030204" charset="0"/>
              <a:ea typeface="Monospace" charset="0"/>
              <a:cs typeface="Ubuntu Mono" panose="020B0509030602030204" charset="0"/>
              <a:sym typeface="+mn-ea"/>
            </a:endParaRPr>
          </a:p>
          <a:p>
            <a:pPr algn="l"/>
            <a:r>
              <a:rPr lang="en-US" altLang="en-US" sz="1350">
                <a:solidFill>
                  <a:schemeClr val="bg1"/>
                </a:solidFill>
                <a:latin typeface="Ubuntu Mono" panose="020B0509030602030204" charset="0"/>
                <a:ea typeface="Monospace" charset="0"/>
                <a:cs typeface="Ubuntu Mono" panose="020B0509030602030204" charset="0"/>
                <a:sym typeface="+mn-ea"/>
              </a:rPr>
              <a:t> https://docs.docker.com/get-started/</a:t>
            </a:r>
            <a:endParaRPr lang="en-US" altLang="en-US" sz="1350" b="1">
              <a:solidFill>
                <a:srgbClr val="92D050"/>
              </a:solidFill>
              <a:latin typeface="Ubuntu Mono" panose="020B0509030602030204" charset="0"/>
              <a:cs typeface="Ubuntu Mono" panose="020B0509030602030204" charset="0"/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-108585" y="527685"/>
            <a:ext cx="3435350" cy="248920"/>
            <a:chOff x="1501" y="832"/>
            <a:chExt cx="5410" cy="392"/>
          </a:xfrm>
        </p:grpSpPr>
        <p:sp>
          <p:nvSpPr>
            <p:cNvPr id="6" name="Rectangle 5"/>
            <p:cNvSpPr/>
            <p:nvPr/>
          </p:nvSpPr>
          <p:spPr>
            <a:xfrm>
              <a:off x="1501" y="832"/>
              <a:ext cx="5065" cy="392"/>
            </a:xfrm>
            <a:prstGeom prst="rect">
              <a:avLst/>
            </a:prstGeom>
            <a:solidFill>
              <a:srgbClr val="00000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7" name="Flowchart: Delay 6"/>
            <p:cNvSpPr/>
            <p:nvPr/>
          </p:nvSpPr>
          <p:spPr>
            <a:xfrm>
              <a:off x="6566" y="832"/>
              <a:ext cx="345" cy="392"/>
            </a:xfrm>
            <a:prstGeom prst="flowChartDelay">
              <a:avLst/>
            </a:prstGeom>
            <a:solidFill>
              <a:srgbClr val="00000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lvl="0" algn="ctr"/>
              <a:endParaRPr lang="en-US">
                <a:sym typeface="+mn-ea"/>
              </a:endParaRPr>
            </a:p>
          </p:txBody>
        </p:sp>
      </p:grpSp>
      <p:sp>
        <p:nvSpPr>
          <p:cNvPr id="8" name="Text Box 7"/>
          <p:cNvSpPr txBox="1"/>
          <p:nvPr/>
        </p:nvSpPr>
        <p:spPr>
          <a:xfrm>
            <a:off x="837565" y="468630"/>
            <a:ext cx="248920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r"/>
            <a:r>
              <a:rPr lang="en-US" altLang="en-US" b="1">
                <a:solidFill>
                  <a:schemeClr val="bg1"/>
                </a:solidFill>
              </a:rPr>
              <a:t>REPOSITORY SETUP</a:t>
            </a:r>
            <a:endParaRPr lang="en-US" altLang="en-US" b="1">
              <a:solidFill>
                <a:schemeClr val="bg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530" y="255270"/>
            <a:ext cx="788035" cy="79438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6AAB6"/>
            </a:gs>
            <a:gs pos="100000">
              <a:srgbClr val="4F607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/>
      <p:sp>
        <p:nvSpPr>
          <p:cNvPr id="5" name="Rounded Rectangle 4"/>
          <p:cNvSpPr/>
          <p:nvPr/>
        </p:nvSpPr>
        <p:spPr>
          <a:xfrm>
            <a:off x="442595" y="1031875"/>
            <a:ext cx="8258175" cy="5175885"/>
          </a:xfrm>
          <a:prstGeom prst="roundRect">
            <a:avLst>
              <a:gd name="adj" fmla="val 5745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p>
            <a:pPr algn="l"/>
            <a:r>
              <a:rPr lang="en-US" altLang="en-US" sz="1350" b="1">
                <a:solidFill>
                  <a:schemeClr val="bg1"/>
                </a:solidFill>
                <a:latin typeface="Ubuntu Mono" panose="020B0509030602030204" charset="0"/>
                <a:ea typeface="Monospace" charset="0"/>
                <a:cs typeface="Ubuntu Mono" panose="020B0509030602030204" charset="0"/>
                <a:sym typeface="+mn-ea"/>
              </a:rPr>
              <a:t>TIME TO GET DIRTY.</a:t>
            </a:r>
            <a:endParaRPr lang="en-US" altLang="en-US" sz="1350" b="1">
              <a:solidFill>
                <a:schemeClr val="bg1"/>
              </a:solidFill>
              <a:latin typeface="Ubuntu Mono" panose="020B0509030602030204" charset="0"/>
              <a:ea typeface="Monospace" charset="0"/>
              <a:cs typeface="Ubuntu Mono" panose="020B0509030602030204" charset="0"/>
              <a:sym typeface="+mn-ea"/>
            </a:endParaRPr>
          </a:p>
          <a:p>
            <a:pPr algn="l"/>
            <a:endParaRPr lang="en-US" sz="1350" b="1">
              <a:solidFill>
                <a:srgbClr val="92D050"/>
              </a:solidFill>
              <a:latin typeface="Ubuntu Mono" panose="020B0509030602030204" charset="0"/>
              <a:ea typeface="Monospace" charset="0"/>
              <a:cs typeface="Ubuntu Mono" panose="020B0509030602030204" charset="0"/>
              <a:sym typeface="+mn-ea"/>
            </a:endParaRPr>
          </a:p>
          <a:p>
            <a:pPr algn="l"/>
            <a:r>
              <a:rPr lang="en-US" sz="1350" b="1">
                <a:solidFill>
                  <a:srgbClr val="92D050"/>
                </a:solidFill>
                <a:latin typeface="Ubuntu Mono" panose="020B0509030602030204" charset="0"/>
                <a:ea typeface="Monospace" charset="0"/>
                <a:cs typeface="Ubuntu Mono" panose="020B0509030602030204" charset="0"/>
                <a:sym typeface="+mn-ea"/>
              </a:rPr>
              <a:t>$ </a:t>
            </a:r>
            <a:r>
              <a:rPr lang="en-US" altLang="en-US" sz="1350" b="1">
                <a:solidFill>
                  <a:srgbClr val="92D050"/>
                </a:solidFill>
                <a:latin typeface="Ubuntu Mono" panose="020B0509030602030204" charset="0"/>
                <a:ea typeface="Monospace" charset="0"/>
                <a:cs typeface="Ubuntu Mono" panose="020B0509030602030204" charset="0"/>
                <a:sym typeface="+mn-ea"/>
              </a:rPr>
              <a:t>git clone git@github.com:daviguima/nginx_fun.git</a:t>
            </a:r>
            <a:endParaRPr lang="en-US" altLang="en-US" sz="1350" b="1">
              <a:solidFill>
                <a:srgbClr val="92D050"/>
              </a:solidFill>
              <a:latin typeface="Ubuntu Mono" panose="020B0509030602030204" charset="0"/>
              <a:ea typeface="Monospace" charset="0"/>
              <a:cs typeface="Ubuntu Mono" panose="020B0509030602030204" charset="0"/>
              <a:sym typeface="+mn-ea"/>
            </a:endParaRPr>
          </a:p>
          <a:p>
            <a:pPr algn="l"/>
            <a:endParaRPr lang="en-US" altLang="en-US" sz="1350">
              <a:solidFill>
                <a:schemeClr val="bg1"/>
              </a:solidFill>
              <a:latin typeface="Ubuntu Mono" panose="020B0509030602030204" charset="0"/>
              <a:ea typeface="Monospace" charset="0"/>
              <a:cs typeface="Ubuntu Mono" panose="020B0509030602030204" charset="0"/>
              <a:sym typeface="+mn-ea"/>
            </a:endParaRPr>
          </a:p>
          <a:p>
            <a:pPr algn="l"/>
            <a:r>
              <a:rPr lang="" altLang="en-US" sz="1350" b="1">
                <a:solidFill>
                  <a:srgbClr val="92D050"/>
                </a:solidFill>
                <a:latin typeface="Ubuntu Mono" panose="020B0509030602030204" charset="0"/>
                <a:cs typeface="Ubuntu Mono" panose="020B0509030602030204" charset="0"/>
              </a:rPr>
              <a:t>&gt;&gt;&gt;</a:t>
            </a:r>
            <a:endParaRPr lang="" altLang="en-US" sz="1350" b="1">
              <a:solidFill>
                <a:srgbClr val="92D050"/>
              </a:solidFill>
              <a:latin typeface="Ubuntu Mono" panose="020B0509030602030204" charset="0"/>
              <a:cs typeface="Ubuntu Mono" panose="020B0509030602030204" charset="0"/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-108585" y="527685"/>
            <a:ext cx="3435350" cy="248920"/>
            <a:chOff x="1501" y="832"/>
            <a:chExt cx="5410" cy="392"/>
          </a:xfrm>
        </p:grpSpPr>
        <p:sp>
          <p:nvSpPr>
            <p:cNvPr id="6" name="Rectangle 5"/>
            <p:cNvSpPr/>
            <p:nvPr/>
          </p:nvSpPr>
          <p:spPr>
            <a:xfrm>
              <a:off x="1501" y="832"/>
              <a:ext cx="5065" cy="392"/>
            </a:xfrm>
            <a:prstGeom prst="rect">
              <a:avLst/>
            </a:prstGeom>
            <a:solidFill>
              <a:srgbClr val="00000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7" name="Flowchart: Delay 6"/>
            <p:cNvSpPr/>
            <p:nvPr/>
          </p:nvSpPr>
          <p:spPr>
            <a:xfrm>
              <a:off x="6566" y="832"/>
              <a:ext cx="345" cy="392"/>
            </a:xfrm>
            <a:prstGeom prst="flowChartDelay">
              <a:avLst/>
            </a:prstGeom>
            <a:solidFill>
              <a:srgbClr val="00000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lvl="0" algn="ctr"/>
              <a:endParaRPr lang="en-US">
                <a:sym typeface="+mn-ea"/>
              </a:endParaRPr>
            </a:p>
          </p:txBody>
        </p:sp>
      </p:grpSp>
      <p:sp>
        <p:nvSpPr>
          <p:cNvPr id="8" name="Text Box 7"/>
          <p:cNvSpPr txBox="1"/>
          <p:nvPr/>
        </p:nvSpPr>
        <p:spPr>
          <a:xfrm>
            <a:off x="837565" y="468630"/>
            <a:ext cx="248920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r"/>
            <a:r>
              <a:rPr lang="en-US" altLang="en-US" b="1">
                <a:solidFill>
                  <a:schemeClr val="bg1"/>
                </a:solidFill>
              </a:rPr>
              <a:t>REPOSITORY SETUP</a:t>
            </a:r>
            <a:endParaRPr lang="en-US" altLang="en-US" b="1">
              <a:solidFill>
                <a:schemeClr val="bg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530" y="255270"/>
            <a:ext cx="788035" cy="79438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565" y="2239010"/>
            <a:ext cx="3621405" cy="276225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2025" y="3605530"/>
            <a:ext cx="2315210" cy="231521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6AAB6"/>
            </a:gs>
            <a:gs pos="100000">
              <a:srgbClr val="4F607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/>
      <p:sp>
        <p:nvSpPr>
          <p:cNvPr id="5" name="Rounded Rectangle 4"/>
          <p:cNvSpPr/>
          <p:nvPr/>
        </p:nvSpPr>
        <p:spPr>
          <a:xfrm>
            <a:off x="442595" y="1031875"/>
            <a:ext cx="8258175" cy="5175885"/>
          </a:xfrm>
          <a:prstGeom prst="roundRect">
            <a:avLst>
              <a:gd name="adj" fmla="val 5745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p>
            <a:pPr algn="l"/>
            <a:endParaRPr lang="en-US" altLang="en-US" sz="1350" b="1">
              <a:solidFill>
                <a:schemeClr val="bg1"/>
              </a:solidFill>
              <a:latin typeface="Ubuntu Mono" panose="020B0509030602030204" charset="0"/>
              <a:ea typeface="Monospace" charset="0"/>
              <a:cs typeface="Ubuntu Mono" panose="020B0509030602030204" charset="0"/>
              <a:sym typeface="+mn-ea"/>
            </a:endParaRPr>
          </a:p>
          <a:p>
            <a:pPr algn="l"/>
            <a:r>
              <a:rPr lang="en-US" altLang="en-US" sz="3000" b="1">
                <a:solidFill>
                  <a:schemeClr val="bg1"/>
                </a:solidFill>
                <a:latin typeface="Ubuntu Mono" panose="020B0509030602030204" charset="0"/>
                <a:ea typeface="Monospace" charset="0"/>
                <a:cs typeface="Ubuntu Mono" panose="020B0509030602030204" charset="0"/>
                <a:sym typeface="+mn-ea"/>
              </a:rPr>
              <a:t># Thats all for now folks.</a:t>
            </a:r>
            <a:endParaRPr lang="en-US" altLang="en-US" sz="3000" b="1">
              <a:solidFill>
                <a:srgbClr val="92D050"/>
              </a:solidFill>
              <a:latin typeface="Ubuntu Mono" panose="020B0509030602030204" charset="0"/>
              <a:ea typeface="Monospace" charset="0"/>
              <a:cs typeface="Ubuntu Mono" panose="020B0509030602030204" charset="0"/>
              <a:sym typeface="+mn-ea"/>
            </a:endParaRPr>
          </a:p>
          <a:p>
            <a:pPr algn="l"/>
            <a:r>
              <a:rPr lang="en-US" altLang="en-US" sz="3000" b="1">
                <a:solidFill>
                  <a:srgbClr val="92D050"/>
                </a:solidFill>
                <a:latin typeface="Ubuntu Mono" panose="020B0509030602030204" charset="0"/>
                <a:ea typeface="Monospace" charset="0"/>
                <a:cs typeface="Ubuntu Mono" panose="020B0509030602030204" charset="0"/>
                <a:sym typeface="+mn-ea"/>
              </a:rPr>
              <a:t>$ THANK YOU!!! :)</a:t>
            </a:r>
            <a:endParaRPr lang="en-US" altLang="en-US" sz="3000" b="1">
              <a:solidFill>
                <a:srgbClr val="92D050"/>
              </a:solidFill>
              <a:latin typeface="Ubuntu Mono" panose="020B0509030602030204" charset="0"/>
              <a:ea typeface="Monospace" charset="0"/>
              <a:cs typeface="Ubuntu Mono" panose="020B0509030602030204" charset="0"/>
              <a:sym typeface="+mn-ea"/>
            </a:endParaRPr>
          </a:p>
          <a:p>
            <a:pPr algn="l"/>
            <a:endParaRPr lang="en-US" altLang="en-US" sz="1350" b="1">
              <a:solidFill>
                <a:srgbClr val="92D050"/>
              </a:solidFill>
              <a:latin typeface="Ubuntu Mono" panose="020B0509030602030204" charset="0"/>
              <a:cs typeface="Ubuntu Mono" panose="020B0509030602030204" charset="0"/>
            </a:endParaRPr>
          </a:p>
          <a:p>
            <a:pPr algn="l"/>
            <a:endParaRPr lang="en-US" altLang="en-US" sz="1350" b="1">
              <a:solidFill>
                <a:srgbClr val="92D050"/>
              </a:solidFill>
              <a:latin typeface="Ubuntu Mono" panose="020B0509030602030204" charset="0"/>
              <a:cs typeface="Ubuntu Mono" panose="020B0509030602030204" charset="0"/>
            </a:endParaRPr>
          </a:p>
          <a:p>
            <a:pPr algn="l"/>
            <a:endParaRPr lang="en-US" altLang="en-US" sz="1350" b="1">
              <a:solidFill>
                <a:srgbClr val="92D050"/>
              </a:solidFill>
              <a:latin typeface="Ubuntu Mono" panose="020B0509030602030204" charset="0"/>
              <a:cs typeface="Ubuntu Mono" panose="020B0509030602030204" charset="0"/>
            </a:endParaRPr>
          </a:p>
          <a:p>
            <a:pPr algn="l"/>
            <a:endParaRPr lang="en-US" altLang="en-US" sz="1350" b="1">
              <a:solidFill>
                <a:srgbClr val="92D050"/>
              </a:solidFill>
              <a:latin typeface="Ubuntu Mono" panose="020B0509030602030204" charset="0"/>
              <a:cs typeface="Ubuntu Mono" panose="020B0509030602030204" charset="0"/>
            </a:endParaRPr>
          </a:p>
          <a:p>
            <a:pPr algn="l"/>
            <a:endParaRPr lang="en-US" altLang="en-US" sz="1350" b="1">
              <a:solidFill>
                <a:srgbClr val="92D050"/>
              </a:solidFill>
              <a:latin typeface="Ubuntu Mono" panose="020B0509030602030204" charset="0"/>
              <a:cs typeface="Ubuntu Mono" panose="020B0509030602030204" charset="0"/>
            </a:endParaRPr>
          </a:p>
          <a:p>
            <a:pPr algn="l"/>
            <a:r>
              <a:rPr lang="en-US" altLang="en-US" sz="1350" b="1">
                <a:solidFill>
                  <a:schemeClr val="bg1"/>
                </a:solidFill>
                <a:latin typeface="Ubuntu Mono" panose="020B0509030602030204" charset="0"/>
                <a:cs typeface="Ubuntu Mono" panose="020B0509030602030204" charset="0"/>
              </a:rPr>
              <a:t># David Guimarães</a:t>
            </a:r>
            <a:endParaRPr lang="en-US" altLang="en-US" sz="1350" b="1">
              <a:solidFill>
                <a:srgbClr val="92D050"/>
              </a:solidFill>
              <a:latin typeface="Ubuntu Mono" panose="020B0509030602030204" charset="0"/>
              <a:cs typeface="Ubuntu Mono" panose="020B0509030602030204" charset="0"/>
            </a:endParaRPr>
          </a:p>
          <a:p>
            <a:pPr algn="l"/>
            <a:r>
              <a:rPr lang="en-US" altLang="en-US" sz="1350" b="1">
                <a:ln>
                  <a:noFill/>
                </a:ln>
                <a:solidFill>
                  <a:srgbClr val="92D050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Ubuntu Mono" panose="020B0509030602030204" charset="0"/>
                <a:cs typeface="Ubuntu Mono" panose="020B0509030602030204" charset="0"/>
                <a:sym typeface="+mn-ea"/>
              </a:rPr>
              <a:t>https://github.com/daviguima</a:t>
            </a:r>
            <a:endParaRPr lang="en-US" altLang="en-US" sz="1350" b="1">
              <a:ln>
                <a:noFill/>
              </a:ln>
              <a:solidFill>
                <a:srgbClr val="92D050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Ubuntu Mono" panose="020B0509030602030204" charset="0"/>
              <a:cs typeface="Ubuntu Mono" panose="020B0509030602030204" charset="0"/>
              <a:sym typeface="+mn-ea"/>
            </a:endParaRPr>
          </a:p>
          <a:p>
            <a:pPr algn="l"/>
            <a:r>
              <a:rPr lang="en-US" altLang="en-US" sz="1350" b="1">
                <a:ln>
                  <a:noFill/>
                </a:ln>
                <a:solidFill>
                  <a:srgbClr val="92D050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Ubuntu Mono" panose="020B0509030602030204" charset="0"/>
                <a:cs typeface="Ubuntu Mono" panose="020B0509030602030204" charset="0"/>
                <a:sym typeface="+mn-ea"/>
              </a:rPr>
              <a:t>david.franca@inpe.br</a:t>
            </a:r>
            <a:endParaRPr lang="en-US" altLang="en-US" sz="1350" b="1">
              <a:ln>
                <a:noFill/>
              </a:ln>
              <a:solidFill>
                <a:srgbClr val="92D050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Ubuntu Mono" panose="020B0509030602030204" charset="0"/>
              <a:cs typeface="Ubuntu Mono" panose="020B0509030602030204" charset="0"/>
              <a:sym typeface="+mn-ea"/>
            </a:endParaRPr>
          </a:p>
          <a:p>
            <a:pPr algn="l"/>
            <a:r>
              <a:rPr lang="en-US" altLang="en-US" sz="1350" b="1">
                <a:ln>
                  <a:noFill/>
                </a:ln>
                <a:solidFill>
                  <a:srgbClr val="92D050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Ubuntu Mono" panose="020B0509030602030204" charset="0"/>
                <a:cs typeface="Ubuntu Mono" panose="020B0509030602030204" charset="0"/>
                <a:sym typeface="+mn-ea"/>
              </a:rPr>
              <a:t>dvdgmf@gmail.com</a:t>
            </a:r>
            <a:endParaRPr lang="en-US" altLang="en-US" sz="1350" b="1">
              <a:solidFill>
                <a:srgbClr val="92D050"/>
              </a:solidFill>
              <a:latin typeface="Ubuntu Mono" panose="020B0509030602030204" charset="0"/>
              <a:cs typeface="Ubuntu Mono" panose="020B0509030602030204" charset="0"/>
            </a:endParaRPr>
          </a:p>
          <a:p>
            <a:pPr algn="l"/>
            <a:endParaRPr lang="en-US" altLang="en-US" sz="1350" b="1">
              <a:solidFill>
                <a:srgbClr val="92D050"/>
              </a:solidFill>
              <a:latin typeface="Ubuntu Mono" panose="020B0509030602030204" charset="0"/>
              <a:cs typeface="Ubuntu Mono" panose="020B0509030602030204" charset="0"/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-108585" y="527685"/>
            <a:ext cx="3435350" cy="248920"/>
            <a:chOff x="1501" y="832"/>
            <a:chExt cx="5410" cy="392"/>
          </a:xfrm>
        </p:grpSpPr>
        <p:sp>
          <p:nvSpPr>
            <p:cNvPr id="6" name="Rectangle 5"/>
            <p:cNvSpPr/>
            <p:nvPr/>
          </p:nvSpPr>
          <p:spPr>
            <a:xfrm>
              <a:off x="1501" y="832"/>
              <a:ext cx="5065" cy="392"/>
            </a:xfrm>
            <a:prstGeom prst="rect">
              <a:avLst/>
            </a:prstGeom>
            <a:solidFill>
              <a:srgbClr val="00000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7" name="Flowchart: Delay 6"/>
            <p:cNvSpPr/>
            <p:nvPr/>
          </p:nvSpPr>
          <p:spPr>
            <a:xfrm>
              <a:off x="6566" y="832"/>
              <a:ext cx="345" cy="392"/>
            </a:xfrm>
            <a:prstGeom prst="flowChartDelay">
              <a:avLst/>
            </a:prstGeom>
            <a:solidFill>
              <a:srgbClr val="00000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lvl="0" algn="ctr"/>
              <a:endParaRPr lang="en-US">
                <a:sym typeface="+mn-ea"/>
              </a:endParaRPr>
            </a:p>
          </p:txBody>
        </p:sp>
      </p:grpSp>
      <p:sp>
        <p:nvSpPr>
          <p:cNvPr id="8" name="Text Box 7"/>
          <p:cNvSpPr txBox="1"/>
          <p:nvPr/>
        </p:nvSpPr>
        <p:spPr>
          <a:xfrm>
            <a:off x="837565" y="468630"/>
            <a:ext cx="248920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r"/>
            <a:r>
              <a:rPr lang="en-US" altLang="en-US" b="1">
                <a:solidFill>
                  <a:schemeClr val="bg1"/>
                </a:solidFill>
              </a:rPr>
              <a:t>REPOSITORY SETUP</a:t>
            </a:r>
            <a:endParaRPr lang="en-US" altLang="en-US" b="1">
              <a:solidFill>
                <a:schemeClr val="bg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530" y="255270"/>
            <a:ext cx="788035" cy="79438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6AAB6"/>
            </a:gs>
            <a:gs pos="100000">
              <a:srgbClr val="4F607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/>
      <p:sp>
        <p:nvSpPr>
          <p:cNvPr id="5" name="Rounded Rectangle 4"/>
          <p:cNvSpPr/>
          <p:nvPr/>
        </p:nvSpPr>
        <p:spPr>
          <a:xfrm>
            <a:off x="442595" y="1031875"/>
            <a:ext cx="8258175" cy="5175885"/>
          </a:xfrm>
          <a:prstGeom prst="roundRect">
            <a:avLst>
              <a:gd name="adj" fmla="val 5745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p>
            <a:pPr algn="l"/>
            <a:endParaRPr lang="en-US" altLang="en-US" sz="1350" b="1">
              <a:solidFill>
                <a:schemeClr val="bg1"/>
              </a:solidFill>
              <a:latin typeface="Ubuntu Mono" panose="020B0509030602030204" charset="0"/>
              <a:ea typeface="Monospace" charset="0"/>
              <a:cs typeface="Ubuntu Mono" panose="020B0509030602030204" charset="0"/>
              <a:sym typeface="+mn-ea"/>
            </a:endParaRPr>
          </a:p>
          <a:p>
            <a:pPr algn="l"/>
            <a:r>
              <a:rPr lang="en-US" altLang="en-US" sz="3000" b="1">
                <a:solidFill>
                  <a:schemeClr val="bg1"/>
                </a:solidFill>
                <a:latin typeface="Ubuntu Mono" panose="020B0509030602030204" charset="0"/>
                <a:ea typeface="Monospace" charset="0"/>
                <a:cs typeface="Ubuntu Mono" panose="020B0509030602030204" charset="0"/>
                <a:sym typeface="+mn-ea"/>
              </a:rPr>
              <a:t># Thats all for now folks.</a:t>
            </a:r>
            <a:endParaRPr lang="en-US" altLang="en-US" sz="3000" b="1">
              <a:solidFill>
                <a:srgbClr val="92D050"/>
              </a:solidFill>
              <a:latin typeface="Ubuntu Mono" panose="020B0509030602030204" charset="0"/>
              <a:ea typeface="Monospace" charset="0"/>
              <a:cs typeface="Ubuntu Mono" panose="020B0509030602030204" charset="0"/>
              <a:sym typeface="+mn-ea"/>
            </a:endParaRPr>
          </a:p>
          <a:p>
            <a:pPr algn="l"/>
            <a:r>
              <a:rPr lang="en-US" altLang="en-US" sz="3000" b="1">
                <a:solidFill>
                  <a:srgbClr val="92D050"/>
                </a:solidFill>
                <a:latin typeface="Ubuntu Mono" panose="020B0509030602030204" charset="0"/>
                <a:ea typeface="Monospace" charset="0"/>
                <a:cs typeface="Ubuntu Mono" panose="020B0509030602030204" charset="0"/>
                <a:sym typeface="+mn-ea"/>
              </a:rPr>
              <a:t>$ THANK YOU!!! :)</a:t>
            </a:r>
            <a:endParaRPr lang="en-US" altLang="en-US" sz="3000" b="1">
              <a:solidFill>
                <a:srgbClr val="92D050"/>
              </a:solidFill>
              <a:latin typeface="Ubuntu Mono" panose="020B0509030602030204" charset="0"/>
              <a:ea typeface="Monospace" charset="0"/>
              <a:cs typeface="Ubuntu Mono" panose="020B0509030602030204" charset="0"/>
              <a:sym typeface="+mn-ea"/>
            </a:endParaRPr>
          </a:p>
          <a:p>
            <a:pPr algn="l"/>
            <a:endParaRPr lang="en-US" altLang="en-US" sz="1350" b="1">
              <a:solidFill>
                <a:srgbClr val="92D050"/>
              </a:solidFill>
              <a:latin typeface="Ubuntu Mono" panose="020B0509030602030204" charset="0"/>
              <a:cs typeface="Ubuntu Mono" panose="020B0509030602030204" charset="0"/>
            </a:endParaRPr>
          </a:p>
          <a:p>
            <a:pPr algn="l"/>
            <a:endParaRPr lang="en-US" altLang="en-US" sz="1350" b="1">
              <a:solidFill>
                <a:srgbClr val="92D050"/>
              </a:solidFill>
              <a:latin typeface="Ubuntu Mono" panose="020B0509030602030204" charset="0"/>
              <a:cs typeface="Ubuntu Mono" panose="020B0509030602030204" charset="0"/>
            </a:endParaRPr>
          </a:p>
          <a:p>
            <a:pPr algn="l"/>
            <a:endParaRPr lang="en-US" altLang="en-US" sz="1350" b="1">
              <a:solidFill>
                <a:srgbClr val="92D050"/>
              </a:solidFill>
              <a:latin typeface="Ubuntu Mono" panose="020B0509030602030204" charset="0"/>
              <a:cs typeface="Ubuntu Mono" panose="020B0509030602030204" charset="0"/>
            </a:endParaRPr>
          </a:p>
          <a:p>
            <a:pPr algn="l"/>
            <a:endParaRPr lang="en-US" altLang="en-US" sz="1350" b="1">
              <a:solidFill>
                <a:srgbClr val="92D050"/>
              </a:solidFill>
              <a:latin typeface="Ubuntu Mono" panose="020B0509030602030204" charset="0"/>
              <a:cs typeface="Ubuntu Mono" panose="020B0509030602030204" charset="0"/>
            </a:endParaRPr>
          </a:p>
          <a:p>
            <a:pPr algn="l"/>
            <a:endParaRPr lang="en-US" altLang="en-US" sz="1350" b="1">
              <a:solidFill>
                <a:srgbClr val="92D050"/>
              </a:solidFill>
              <a:latin typeface="Ubuntu Mono" panose="020B0509030602030204" charset="0"/>
              <a:cs typeface="Ubuntu Mono" panose="020B0509030602030204" charset="0"/>
            </a:endParaRPr>
          </a:p>
          <a:p>
            <a:pPr algn="l"/>
            <a:r>
              <a:rPr lang="en-US" altLang="en-US" sz="1350" b="1">
                <a:solidFill>
                  <a:schemeClr val="bg1"/>
                </a:solidFill>
                <a:latin typeface="Ubuntu Mono" panose="020B0509030602030204" charset="0"/>
                <a:cs typeface="Ubuntu Mono" panose="020B0509030602030204" charset="0"/>
              </a:rPr>
              <a:t># David Guimarães</a:t>
            </a:r>
            <a:endParaRPr lang="en-US" altLang="en-US" sz="1350" b="1">
              <a:solidFill>
                <a:srgbClr val="92D050"/>
              </a:solidFill>
              <a:latin typeface="Ubuntu Mono" panose="020B0509030602030204" charset="0"/>
              <a:cs typeface="Ubuntu Mono" panose="020B0509030602030204" charset="0"/>
            </a:endParaRPr>
          </a:p>
          <a:p>
            <a:pPr algn="l"/>
            <a:r>
              <a:rPr lang="en-US" altLang="en-US" sz="1350" b="1">
                <a:ln>
                  <a:noFill/>
                </a:ln>
                <a:solidFill>
                  <a:srgbClr val="92D050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Ubuntu Mono" panose="020B0509030602030204" charset="0"/>
                <a:cs typeface="Ubuntu Mono" panose="020B0509030602030204" charset="0"/>
                <a:sym typeface="+mn-ea"/>
              </a:rPr>
              <a:t>https://github.com/daviguima</a:t>
            </a:r>
            <a:endParaRPr lang="en-US" altLang="en-US" sz="1350" b="1">
              <a:ln>
                <a:noFill/>
              </a:ln>
              <a:solidFill>
                <a:srgbClr val="92D050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Ubuntu Mono" panose="020B0509030602030204" charset="0"/>
              <a:cs typeface="Ubuntu Mono" panose="020B0509030602030204" charset="0"/>
              <a:sym typeface="+mn-ea"/>
            </a:endParaRPr>
          </a:p>
          <a:p>
            <a:pPr algn="l"/>
            <a:r>
              <a:rPr lang="en-US" altLang="en-US" sz="1350" b="1">
                <a:ln>
                  <a:noFill/>
                </a:ln>
                <a:solidFill>
                  <a:srgbClr val="92D050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Ubuntu Mono" panose="020B0509030602030204" charset="0"/>
                <a:cs typeface="Ubuntu Mono" panose="020B0509030602030204" charset="0"/>
                <a:sym typeface="+mn-ea"/>
              </a:rPr>
              <a:t>david.franca@inpe.br</a:t>
            </a:r>
            <a:endParaRPr lang="en-US" altLang="en-US" sz="1350" b="1">
              <a:ln>
                <a:noFill/>
              </a:ln>
              <a:solidFill>
                <a:srgbClr val="92D050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Ubuntu Mono" panose="020B0509030602030204" charset="0"/>
              <a:cs typeface="Ubuntu Mono" panose="020B0509030602030204" charset="0"/>
              <a:sym typeface="+mn-ea"/>
            </a:endParaRPr>
          </a:p>
          <a:p>
            <a:pPr algn="l"/>
            <a:r>
              <a:rPr lang="en-US" altLang="en-US" sz="1350" b="1">
                <a:ln>
                  <a:noFill/>
                </a:ln>
                <a:solidFill>
                  <a:srgbClr val="92D050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Ubuntu Mono" panose="020B0509030602030204" charset="0"/>
                <a:cs typeface="Ubuntu Mono" panose="020B0509030602030204" charset="0"/>
                <a:sym typeface="+mn-ea"/>
              </a:rPr>
              <a:t>dvdgmf@gmail.com</a:t>
            </a:r>
            <a:endParaRPr lang="en-US" altLang="en-US" sz="1350" b="1">
              <a:solidFill>
                <a:srgbClr val="92D050"/>
              </a:solidFill>
              <a:latin typeface="Ubuntu Mono" panose="020B0509030602030204" charset="0"/>
              <a:cs typeface="Ubuntu Mono" panose="020B0509030602030204" charset="0"/>
            </a:endParaRPr>
          </a:p>
          <a:p>
            <a:pPr algn="l"/>
            <a:endParaRPr lang="en-US" altLang="en-US" sz="1350" b="1">
              <a:solidFill>
                <a:srgbClr val="92D050"/>
              </a:solidFill>
              <a:latin typeface="Ubuntu Mono" panose="020B0509030602030204" charset="0"/>
              <a:cs typeface="Ubuntu Mono" panose="020B0509030602030204" charset="0"/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-108585" y="527685"/>
            <a:ext cx="3435350" cy="248920"/>
            <a:chOff x="1501" y="832"/>
            <a:chExt cx="5410" cy="392"/>
          </a:xfrm>
        </p:grpSpPr>
        <p:sp>
          <p:nvSpPr>
            <p:cNvPr id="6" name="Rectangle 5"/>
            <p:cNvSpPr/>
            <p:nvPr/>
          </p:nvSpPr>
          <p:spPr>
            <a:xfrm>
              <a:off x="1501" y="832"/>
              <a:ext cx="5065" cy="392"/>
            </a:xfrm>
            <a:prstGeom prst="rect">
              <a:avLst/>
            </a:prstGeom>
            <a:solidFill>
              <a:srgbClr val="00000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7" name="Flowchart: Delay 6"/>
            <p:cNvSpPr/>
            <p:nvPr/>
          </p:nvSpPr>
          <p:spPr>
            <a:xfrm>
              <a:off x="6566" y="832"/>
              <a:ext cx="345" cy="392"/>
            </a:xfrm>
            <a:prstGeom prst="flowChartDelay">
              <a:avLst/>
            </a:prstGeom>
            <a:solidFill>
              <a:srgbClr val="00000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lvl="0" algn="ctr"/>
              <a:endParaRPr lang="en-US">
                <a:sym typeface="+mn-ea"/>
              </a:endParaRPr>
            </a:p>
          </p:txBody>
        </p:sp>
      </p:grpSp>
      <p:sp>
        <p:nvSpPr>
          <p:cNvPr id="8" name="Text Box 7"/>
          <p:cNvSpPr txBox="1"/>
          <p:nvPr/>
        </p:nvSpPr>
        <p:spPr>
          <a:xfrm>
            <a:off x="837565" y="468630"/>
            <a:ext cx="248920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r"/>
            <a:r>
              <a:rPr lang="en-US" altLang="en-US" b="1">
                <a:solidFill>
                  <a:schemeClr val="bg1"/>
                </a:solidFill>
              </a:rPr>
              <a:t>REPOSITORY SETUP</a:t>
            </a:r>
            <a:endParaRPr lang="en-US" altLang="en-US" b="1">
              <a:solidFill>
                <a:schemeClr val="bg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530" y="255270"/>
            <a:ext cx="788035" cy="794385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442595" y="5382895"/>
            <a:ext cx="8257540" cy="337185"/>
          </a:xfrm>
          <a:prstGeom prst="rect">
            <a:avLst/>
          </a:prstGeom>
          <a:solidFill>
            <a:srgbClr val="FFD291"/>
          </a:solidFill>
        </p:spPr>
        <p:txBody>
          <a:bodyPr wrap="square" rtlCol="0" anchor="ctr" anchorCtr="0">
            <a:spAutoFit/>
          </a:bodyPr>
          <a:p>
            <a:pPr algn="ctr"/>
            <a:r>
              <a:rPr lang="en-US" sz="1600">
                <a:solidFill>
                  <a:schemeClr val="tx1"/>
                </a:solidFill>
                <a:latin typeface="Ubuntu Mono" panose="020B0509030602030204" charset="0"/>
                <a:cs typeface="Ubuntu Mono" panose="020B0509030602030204" charset="0"/>
              </a:rPr>
              <a:t>3EGWeRTojJQrufnQs9CDLJ6R8NgpBBdFfk</a:t>
            </a:r>
            <a:endParaRPr lang="en-US" altLang="en-US" sz="1600">
              <a:solidFill>
                <a:schemeClr val="tx1"/>
              </a:solidFill>
              <a:latin typeface="Ubuntu Mono" panose="020B0509030602030204" charset="0"/>
              <a:cs typeface="Ubuntu Mono" panose="020B050903060203020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980" y="5318760"/>
            <a:ext cx="1859280" cy="46482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5250" y="5269230"/>
            <a:ext cx="565150" cy="56515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6AAB6"/>
            </a:gs>
            <a:gs pos="100000">
              <a:srgbClr val="4F607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/>
      <p:grpSp>
        <p:nvGrpSpPr>
          <p:cNvPr id="22" name="Group 21"/>
          <p:cNvGrpSpPr/>
          <p:nvPr/>
        </p:nvGrpSpPr>
        <p:grpSpPr>
          <a:xfrm>
            <a:off x="-142240" y="528320"/>
            <a:ext cx="4530725" cy="248920"/>
            <a:chOff x="-224" y="832"/>
            <a:chExt cx="7135" cy="392"/>
          </a:xfrm>
        </p:grpSpPr>
        <p:sp>
          <p:nvSpPr>
            <p:cNvPr id="2" name="Rectangle 1"/>
            <p:cNvSpPr/>
            <p:nvPr/>
          </p:nvSpPr>
          <p:spPr>
            <a:xfrm>
              <a:off x="-224" y="832"/>
              <a:ext cx="6790" cy="392"/>
            </a:xfrm>
            <a:prstGeom prst="rect">
              <a:avLst/>
            </a:prstGeom>
            <a:solidFill>
              <a:srgbClr val="00000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3" name="Flowchart: Delay 2"/>
            <p:cNvSpPr/>
            <p:nvPr/>
          </p:nvSpPr>
          <p:spPr>
            <a:xfrm>
              <a:off x="6566" y="832"/>
              <a:ext cx="345" cy="392"/>
            </a:xfrm>
            <a:prstGeom prst="flowChartDelay">
              <a:avLst/>
            </a:prstGeom>
            <a:solidFill>
              <a:srgbClr val="00000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lvl="0" algn="ctr"/>
              <a:endParaRPr lang="en-US">
                <a:sym typeface="+mn-ea"/>
              </a:endParaRPr>
            </a:p>
          </p:txBody>
        </p:sp>
      </p:grpSp>
      <p:sp>
        <p:nvSpPr>
          <p:cNvPr id="8" name="Text Box 7"/>
          <p:cNvSpPr txBox="1"/>
          <p:nvPr/>
        </p:nvSpPr>
        <p:spPr>
          <a:xfrm>
            <a:off x="768350" y="473075"/>
            <a:ext cx="362013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r"/>
            <a:r>
              <a:rPr lang="en-US" altLang="en-US" b="1">
                <a:solidFill>
                  <a:schemeClr val="bg1"/>
                </a:solidFill>
              </a:rPr>
              <a:t>WHAT THE FUCK IS DOCKER!?</a:t>
            </a:r>
            <a:endParaRPr lang="en-US" altLang="en-US" b="1">
              <a:solidFill>
                <a:schemeClr val="bg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530" y="255270"/>
            <a:ext cx="788035" cy="79438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 rot="20580000">
            <a:off x="2070735" y="563880"/>
            <a:ext cx="724535" cy="1752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en-US" sz="1000"/>
              <a:t>censored</a:t>
            </a:r>
            <a:endParaRPr lang="en-US" altLang="en-US" sz="1000"/>
          </a:p>
        </p:txBody>
      </p:sp>
      <p:sp>
        <p:nvSpPr>
          <p:cNvPr id="23" name="Text Box 22"/>
          <p:cNvSpPr txBox="1"/>
          <p:nvPr/>
        </p:nvSpPr>
        <p:spPr>
          <a:xfrm>
            <a:off x="1756410" y="1900555"/>
            <a:ext cx="5631180" cy="3691890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p>
            <a:pPr marL="457200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en-US" sz="3600">
                <a:solidFill>
                  <a:schemeClr val="bg1"/>
                </a:solidFill>
              </a:rPr>
              <a:t>OS-level virtualization</a:t>
            </a:r>
            <a:endParaRPr lang="en-US" altLang="en-US" sz="3600">
              <a:solidFill>
                <a:schemeClr val="bg1"/>
              </a:solidFill>
            </a:endParaRPr>
          </a:p>
          <a:p>
            <a:pPr marL="457200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en-US" sz="3600">
                <a:solidFill>
                  <a:schemeClr val="bg1"/>
                </a:solidFill>
              </a:rPr>
              <a:t>2013</a:t>
            </a:r>
            <a:endParaRPr lang="en-US" altLang="en-US" sz="3600">
              <a:solidFill>
                <a:schemeClr val="bg1"/>
              </a:solidFill>
            </a:endParaRPr>
          </a:p>
          <a:p>
            <a:pPr marL="457200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en-US" sz="3600">
                <a:solidFill>
                  <a:schemeClr val="bg1"/>
                </a:solidFill>
              </a:rPr>
              <a:t>Containers</a:t>
            </a:r>
            <a:endParaRPr lang="en-US" altLang="en-US" sz="3600">
              <a:solidFill>
                <a:schemeClr val="bg1"/>
              </a:solidFill>
            </a:endParaRPr>
          </a:p>
          <a:p>
            <a:pPr marL="457200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en-US" sz="3600">
                <a:solidFill>
                  <a:schemeClr val="bg1"/>
                </a:solidFill>
              </a:rPr>
              <a:t>C x C = isolated</a:t>
            </a:r>
            <a:endParaRPr lang="en-US" altLang="en-US" sz="3600">
              <a:solidFill>
                <a:schemeClr val="bg1"/>
              </a:solidFill>
            </a:endParaRPr>
          </a:p>
          <a:p>
            <a:pPr marL="457200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en-US" sz="3600">
                <a:solidFill>
                  <a:schemeClr val="bg1"/>
                </a:solidFill>
              </a:rPr>
              <a:t>C = individual libs &amp; conf</a:t>
            </a:r>
            <a:endParaRPr lang="en-US" altLang="en-US" sz="360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6AAB6"/>
            </a:gs>
            <a:gs pos="100000">
              <a:srgbClr val="4F607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/>
      <p:grpSp>
        <p:nvGrpSpPr>
          <p:cNvPr id="22" name="Group 21"/>
          <p:cNvGrpSpPr/>
          <p:nvPr/>
        </p:nvGrpSpPr>
        <p:grpSpPr>
          <a:xfrm>
            <a:off x="-142875" y="527685"/>
            <a:ext cx="2881630" cy="248920"/>
            <a:chOff x="2373" y="832"/>
            <a:chExt cx="4538" cy="392"/>
          </a:xfrm>
        </p:grpSpPr>
        <p:sp>
          <p:nvSpPr>
            <p:cNvPr id="2" name="Rectangle 1"/>
            <p:cNvSpPr/>
            <p:nvPr/>
          </p:nvSpPr>
          <p:spPr>
            <a:xfrm>
              <a:off x="2373" y="832"/>
              <a:ext cx="4193" cy="392"/>
            </a:xfrm>
            <a:prstGeom prst="rect">
              <a:avLst/>
            </a:prstGeom>
            <a:solidFill>
              <a:srgbClr val="00000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3" name="Flowchart: Delay 2"/>
            <p:cNvSpPr/>
            <p:nvPr/>
          </p:nvSpPr>
          <p:spPr>
            <a:xfrm>
              <a:off x="6566" y="832"/>
              <a:ext cx="345" cy="392"/>
            </a:xfrm>
            <a:prstGeom prst="flowChartDelay">
              <a:avLst/>
            </a:prstGeom>
            <a:solidFill>
              <a:srgbClr val="00000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lvl="0" algn="ctr"/>
              <a:endParaRPr lang="en-US">
                <a:sym typeface="+mn-ea"/>
              </a:endParaRPr>
            </a:p>
          </p:txBody>
        </p:sp>
      </p:grpSp>
      <p:sp>
        <p:nvSpPr>
          <p:cNvPr id="8" name="Text Box 7"/>
          <p:cNvSpPr txBox="1"/>
          <p:nvPr/>
        </p:nvSpPr>
        <p:spPr>
          <a:xfrm>
            <a:off x="837565" y="468630"/>
            <a:ext cx="190119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b="1">
                <a:solidFill>
                  <a:schemeClr val="bg1"/>
                </a:solidFill>
              </a:rPr>
              <a:t>O.S. AGNOSTIC</a:t>
            </a:r>
            <a:endParaRPr lang="en-US" altLang="en-US" b="1">
              <a:solidFill>
                <a:schemeClr val="bg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530" y="255270"/>
            <a:ext cx="788035" cy="794385"/>
          </a:xfrm>
          <a:prstGeom prst="rect">
            <a:avLst/>
          </a:prstGeom>
        </p:spPr>
      </p:pic>
      <p:sp>
        <p:nvSpPr>
          <p:cNvPr id="14" name="Text Box 13"/>
          <p:cNvSpPr txBox="1"/>
          <p:nvPr/>
        </p:nvSpPr>
        <p:spPr>
          <a:xfrm>
            <a:off x="716280" y="4078605"/>
            <a:ext cx="1579245" cy="101473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 sz="6000">
                <a:solidFill>
                  <a:schemeClr val="bg1"/>
                </a:solidFill>
              </a:rPr>
              <a:t>N ...</a:t>
            </a:r>
            <a:endParaRPr lang="en-US" altLang="en-US" sz="6000">
              <a:solidFill>
                <a:schemeClr val="bg1"/>
              </a:solidFill>
            </a:endParaRPr>
          </a:p>
        </p:txBody>
      </p:sp>
      <p:sp>
        <p:nvSpPr>
          <p:cNvPr id="17" name="Text Box 16"/>
          <p:cNvSpPr txBox="1"/>
          <p:nvPr/>
        </p:nvSpPr>
        <p:spPr>
          <a:xfrm>
            <a:off x="1555750" y="6028690"/>
            <a:ext cx="60325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en-US" b="1">
                <a:solidFill>
                  <a:srgbClr val="FF0000"/>
                </a:solidFill>
              </a:rPr>
              <a:t>*</a:t>
            </a:r>
            <a:r>
              <a:rPr lang="en-US">
                <a:solidFill>
                  <a:schemeClr val="bg1"/>
                </a:solidFill>
              </a:rPr>
              <a:t>https://success.docker.com/article/compatibility-matrix</a:t>
            </a:r>
            <a:endParaRPr lang="en-US">
              <a:solidFill>
                <a:schemeClr val="bg1"/>
              </a:solidFill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0485" y="4051935"/>
            <a:ext cx="1041400" cy="10414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"/>
          <a:srcRect t="23958" b="22917"/>
          <a:stretch>
            <a:fillRect/>
          </a:stretch>
        </p:blipFill>
        <p:spPr>
          <a:xfrm>
            <a:off x="5511800" y="3892550"/>
            <a:ext cx="2438400" cy="12954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4"/>
          <a:srcRect t="3633" b="34863"/>
          <a:stretch>
            <a:fillRect/>
          </a:stretch>
        </p:blipFill>
        <p:spPr>
          <a:xfrm>
            <a:off x="3292475" y="1844675"/>
            <a:ext cx="2559050" cy="134429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0665" y="3924935"/>
            <a:ext cx="1042670" cy="123063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7" name="Rectangle 26"/>
          <p:cNvSpPr/>
          <p:nvPr/>
        </p:nvSpPr>
        <p:spPr>
          <a:xfrm>
            <a:off x="374650" y="3474720"/>
            <a:ext cx="8394700" cy="1333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r"/>
            <a:endParaRPr lang="en-US" altLang="en-US">
              <a:solidFill>
                <a:srgbClr val="000000"/>
              </a:solidFill>
              <a:sym typeface="+mn-ea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2375535" y="3867785"/>
            <a:ext cx="1510665" cy="1409700"/>
          </a:xfrm>
          <a:prstGeom prst="roundRect">
            <a:avLst/>
          </a:prstGeom>
          <a:noFill/>
          <a:ln>
            <a:solidFill>
              <a:srgbClr val="FF0000"/>
            </a:solidFill>
            <a:prstDash val="dash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r"/>
            <a:r>
              <a:rPr lang="en-US" altLang="en-US" sz="6800">
                <a:solidFill>
                  <a:srgbClr val="FF0000"/>
                </a:solidFill>
                <a:sym typeface="+mn-ea"/>
              </a:rPr>
              <a:t>*</a:t>
            </a:r>
            <a:endParaRPr lang="en-US" altLang="en-US" sz="6800">
              <a:solidFill>
                <a:srgbClr val="FF0000"/>
              </a:solidFill>
              <a:sym typeface="+mn-ea"/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5461635" y="3881120"/>
            <a:ext cx="2538730" cy="1409700"/>
          </a:xfrm>
          <a:prstGeom prst="roundRect">
            <a:avLst/>
          </a:prstGeom>
          <a:noFill/>
          <a:ln>
            <a:solidFill>
              <a:srgbClr val="FF0000"/>
            </a:solidFill>
            <a:prstDash val="dash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r"/>
            <a:r>
              <a:rPr lang="en-US" altLang="en-US" sz="6800">
                <a:solidFill>
                  <a:srgbClr val="FF0000"/>
                </a:solidFill>
                <a:sym typeface="+mn-ea"/>
              </a:rPr>
              <a:t>*</a:t>
            </a:r>
            <a:endParaRPr lang="en-US" altLang="en-US" sz="6800">
              <a:solidFill>
                <a:srgbClr val="FF0000"/>
              </a:solidFill>
              <a:sym typeface="+mn-ea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4808855" y="3892550"/>
            <a:ext cx="364490" cy="4914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600" b="1">
                <a:solidFill>
                  <a:srgbClr val="00B050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东文宋体" charset="0"/>
                <a:cs typeface="东文宋体" charset="0"/>
              </a:rPr>
              <a:t>√</a:t>
            </a:r>
            <a:endParaRPr lang="en-US" sz="2600" b="1">
              <a:solidFill>
                <a:srgbClr val="00B050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东文宋体" charset="0"/>
              <a:cs typeface="东文宋体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6AAB6"/>
            </a:gs>
            <a:gs pos="100000">
              <a:srgbClr val="4F607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/>
      <p:sp>
        <p:nvSpPr>
          <p:cNvPr id="4" name="Rounded Rectangle 3"/>
          <p:cNvSpPr/>
          <p:nvPr/>
        </p:nvSpPr>
        <p:spPr>
          <a:xfrm>
            <a:off x="443230" y="1379220"/>
            <a:ext cx="8258175" cy="4794885"/>
          </a:xfrm>
          <a:prstGeom prst="roundRect">
            <a:avLst>
              <a:gd name="adj" fmla="val 5745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sz="1350"/>
          </a:p>
        </p:txBody>
      </p:sp>
      <p:grpSp>
        <p:nvGrpSpPr>
          <p:cNvPr id="22" name="Group 21"/>
          <p:cNvGrpSpPr/>
          <p:nvPr/>
        </p:nvGrpSpPr>
        <p:grpSpPr>
          <a:xfrm>
            <a:off x="-142240" y="528320"/>
            <a:ext cx="4530725" cy="248920"/>
            <a:chOff x="-224" y="832"/>
            <a:chExt cx="7135" cy="392"/>
          </a:xfrm>
        </p:grpSpPr>
        <p:sp>
          <p:nvSpPr>
            <p:cNvPr id="2" name="Rectangle 1"/>
            <p:cNvSpPr/>
            <p:nvPr/>
          </p:nvSpPr>
          <p:spPr>
            <a:xfrm>
              <a:off x="-224" y="832"/>
              <a:ext cx="6790" cy="392"/>
            </a:xfrm>
            <a:prstGeom prst="rect">
              <a:avLst/>
            </a:prstGeom>
            <a:solidFill>
              <a:srgbClr val="00000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3" name="Flowchart: Delay 2"/>
            <p:cNvSpPr/>
            <p:nvPr/>
          </p:nvSpPr>
          <p:spPr>
            <a:xfrm>
              <a:off x="6566" y="832"/>
              <a:ext cx="345" cy="392"/>
            </a:xfrm>
            <a:prstGeom prst="flowChartDelay">
              <a:avLst/>
            </a:prstGeom>
            <a:solidFill>
              <a:srgbClr val="00000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lvl="0" algn="ctr"/>
              <a:endParaRPr lang="en-US">
                <a:sym typeface="+mn-ea"/>
              </a:endParaRPr>
            </a:p>
          </p:txBody>
        </p:sp>
      </p:grpSp>
      <p:sp>
        <p:nvSpPr>
          <p:cNvPr id="7" name="Text Box 6"/>
          <p:cNvSpPr txBox="1"/>
          <p:nvPr/>
        </p:nvSpPr>
        <p:spPr>
          <a:xfrm>
            <a:off x="673100" y="1791970"/>
            <a:ext cx="6120765" cy="39693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just"/>
            <a:r>
              <a:rPr lang="en-US" altLang="en-US" b="1" i="1">
                <a:solidFill>
                  <a:schemeClr val="bg1">
                    <a:lumMod val="50000"/>
                  </a:schemeClr>
                </a:solidFill>
              </a:rPr>
              <a:t>[...]</a:t>
            </a:r>
            <a:r>
              <a:rPr lang="en-US" altLang="en-US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>
                <a:solidFill>
                  <a:schemeClr val="bg1">
                    <a:lumMod val="50000"/>
                  </a:schemeClr>
                </a:solidFill>
              </a:rPr>
              <a:t>Docker is a computer program that performs operating-system-level virtualization.[6] It was first released in 2013 and is developed by Docker, Inc.[7]</a:t>
            </a:r>
            <a:endParaRPr lang="en-US">
              <a:solidFill>
                <a:schemeClr val="bg1">
                  <a:lumMod val="50000"/>
                </a:schemeClr>
              </a:solidFill>
            </a:endParaRPr>
          </a:p>
          <a:p>
            <a:pPr algn="just"/>
            <a:endParaRPr lang="en-US">
              <a:solidFill>
                <a:schemeClr val="bg1">
                  <a:lumMod val="50000"/>
                </a:schemeClr>
              </a:solidFill>
            </a:endParaRPr>
          </a:p>
          <a:p>
            <a:pPr algn="just"/>
            <a:r>
              <a:rPr lang="en-US">
                <a:solidFill>
                  <a:schemeClr val="bg1">
                    <a:lumMod val="50000"/>
                  </a:schemeClr>
                </a:solidFill>
              </a:rPr>
              <a:t>Docker is used to run software packages called containers. Containers are isolated from each other and bundle their own application,[8] tools, libraries and configuration files; </a:t>
            </a:r>
            <a:r>
              <a:rPr lang="en-US" b="1">
                <a:solidFill>
                  <a:srgbClr val="000000"/>
                </a:solidFill>
              </a:rPr>
              <a:t>they can communicate with each other</a:t>
            </a:r>
            <a:r>
              <a:rPr lang="en-US">
                <a:solidFill>
                  <a:schemeClr val="bg1">
                    <a:lumMod val="50000"/>
                  </a:schemeClr>
                </a:solidFill>
              </a:rPr>
              <a:t> through well-defined channels. </a:t>
            </a:r>
            <a:r>
              <a:rPr lang="en-US" b="1">
                <a:solidFill>
                  <a:srgbClr val="FF0000"/>
                </a:solidFill>
              </a:rPr>
              <a:t>All containers are run by a single operating-system kernel and are thus more lightweight than virtual machines</a:t>
            </a:r>
            <a:r>
              <a:rPr lang="en-US">
                <a:solidFill>
                  <a:schemeClr val="bg1">
                    <a:lumMod val="50000"/>
                  </a:schemeClr>
                </a:solidFill>
              </a:rPr>
              <a:t>. Containers are created from images that specify their precise contents. Images are often created by combining and modifying standard images downloaded from public repositories. </a:t>
            </a:r>
            <a:r>
              <a:rPr lang="en-US" altLang="en-US" b="1" i="1">
                <a:solidFill>
                  <a:schemeClr val="bg1">
                    <a:lumMod val="50000"/>
                  </a:schemeClr>
                </a:solidFill>
              </a:rPr>
              <a:t>[...]</a:t>
            </a:r>
            <a:endParaRPr lang="en-US" altLang="en-US" b="1" i="1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1060450" y="473075"/>
            <a:ext cx="332803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r"/>
            <a:r>
              <a:rPr lang="en-US" altLang="en-US" b="1">
                <a:solidFill>
                  <a:schemeClr val="bg1"/>
                </a:solidFill>
              </a:rPr>
              <a:t>BUT WHY IS IT SO TRENDY?</a:t>
            </a:r>
            <a:endParaRPr lang="en-US" altLang="en-US" b="1">
              <a:solidFill>
                <a:schemeClr val="bg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530" y="255270"/>
            <a:ext cx="788035" cy="794385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6957060" y="776923"/>
            <a:ext cx="1544320" cy="1721485"/>
            <a:chOff x="373" y="2013"/>
            <a:chExt cx="2432" cy="2711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2"/>
            <a:srcRect t="76807"/>
            <a:stretch>
              <a:fillRect/>
            </a:stretch>
          </p:blipFill>
          <p:spPr>
            <a:xfrm>
              <a:off x="640" y="4186"/>
              <a:ext cx="1897" cy="539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3" y="2013"/>
              <a:ext cx="2432" cy="2220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6AAB6"/>
            </a:gs>
            <a:gs pos="100000">
              <a:srgbClr val="4F607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/>
      <p:grpSp>
        <p:nvGrpSpPr>
          <p:cNvPr id="22" name="Group 21"/>
          <p:cNvGrpSpPr/>
          <p:nvPr/>
        </p:nvGrpSpPr>
        <p:grpSpPr>
          <a:xfrm>
            <a:off x="-196850" y="527685"/>
            <a:ext cx="2638425" cy="248920"/>
            <a:chOff x="2756" y="832"/>
            <a:chExt cx="4155" cy="392"/>
          </a:xfrm>
        </p:grpSpPr>
        <p:sp>
          <p:nvSpPr>
            <p:cNvPr id="2" name="Rectangle 1"/>
            <p:cNvSpPr/>
            <p:nvPr/>
          </p:nvSpPr>
          <p:spPr>
            <a:xfrm>
              <a:off x="2756" y="832"/>
              <a:ext cx="3810" cy="392"/>
            </a:xfrm>
            <a:prstGeom prst="rect">
              <a:avLst/>
            </a:prstGeom>
            <a:solidFill>
              <a:srgbClr val="00000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3" name="Flowchart: Delay 2"/>
            <p:cNvSpPr/>
            <p:nvPr/>
          </p:nvSpPr>
          <p:spPr>
            <a:xfrm>
              <a:off x="6566" y="832"/>
              <a:ext cx="345" cy="392"/>
            </a:xfrm>
            <a:prstGeom prst="flowChartDelay">
              <a:avLst/>
            </a:prstGeom>
            <a:solidFill>
              <a:srgbClr val="00000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lvl="0" algn="ctr"/>
              <a:endParaRPr lang="en-US">
                <a:sym typeface="+mn-ea"/>
              </a:endParaRPr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530" y="255270"/>
            <a:ext cx="788035" cy="79438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0035" y="3787775"/>
            <a:ext cx="2056130" cy="205613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9410" y="4187190"/>
            <a:ext cx="3904615" cy="12573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6165" y="1909445"/>
            <a:ext cx="1346200" cy="132715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6600" y="2148840"/>
            <a:ext cx="2257425" cy="84836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16" name="Group 15"/>
          <p:cNvGrpSpPr/>
          <p:nvPr/>
        </p:nvGrpSpPr>
        <p:grpSpPr>
          <a:xfrm>
            <a:off x="837565" y="1445260"/>
            <a:ext cx="1704340" cy="1880870"/>
            <a:chOff x="10098" y="5378"/>
            <a:chExt cx="2684" cy="2962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098" y="5378"/>
              <a:ext cx="2684" cy="2684"/>
            </a:xfrm>
            <a:prstGeom prst="rect">
              <a:avLst/>
            </a:prstGeom>
          </p:spPr>
        </p:pic>
        <p:sp>
          <p:nvSpPr>
            <p:cNvPr id="15" name="Text Box 14"/>
            <p:cNvSpPr txBox="1"/>
            <p:nvPr/>
          </p:nvSpPr>
          <p:spPr>
            <a:xfrm>
              <a:off x="10156" y="7760"/>
              <a:ext cx="256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en-US" b="1"/>
                <a:t>Google </a:t>
              </a:r>
              <a:r>
                <a:rPr lang="en-US" altLang="en-US"/>
                <a:t>Cloud</a:t>
              </a:r>
              <a:endParaRPr lang="en-US" altLang="en-US"/>
            </a:p>
          </p:txBody>
        </p:sp>
      </p:grpSp>
      <p:sp>
        <p:nvSpPr>
          <p:cNvPr id="17" name="Text Box 16"/>
          <p:cNvSpPr txBox="1"/>
          <p:nvPr/>
        </p:nvSpPr>
        <p:spPr>
          <a:xfrm>
            <a:off x="874395" y="468630"/>
            <a:ext cx="15671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r"/>
            <a:r>
              <a:rPr lang="en-US" altLang="en-US" b="1">
                <a:solidFill>
                  <a:schemeClr val="bg1"/>
                </a:solidFill>
              </a:rPr>
              <a:t>WHO USES?</a:t>
            </a:r>
            <a:endParaRPr lang="en-US" altLang="en-US" b="1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6AAB6"/>
            </a:gs>
            <a:gs pos="100000">
              <a:srgbClr val="4F607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/>
      <p:grpSp>
        <p:nvGrpSpPr>
          <p:cNvPr id="22" name="Group 21"/>
          <p:cNvGrpSpPr/>
          <p:nvPr/>
        </p:nvGrpSpPr>
        <p:grpSpPr>
          <a:xfrm>
            <a:off x="-146050" y="527685"/>
            <a:ext cx="2788920" cy="248920"/>
            <a:chOff x="2519" y="832"/>
            <a:chExt cx="4392" cy="392"/>
          </a:xfrm>
        </p:grpSpPr>
        <p:sp>
          <p:nvSpPr>
            <p:cNvPr id="18" name="Rectangle 17"/>
            <p:cNvSpPr/>
            <p:nvPr/>
          </p:nvSpPr>
          <p:spPr>
            <a:xfrm>
              <a:off x="2519" y="832"/>
              <a:ext cx="4047" cy="392"/>
            </a:xfrm>
            <a:prstGeom prst="rect">
              <a:avLst/>
            </a:prstGeom>
            <a:solidFill>
              <a:srgbClr val="00000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20" name="Flowchart: Delay 19"/>
            <p:cNvSpPr/>
            <p:nvPr/>
          </p:nvSpPr>
          <p:spPr>
            <a:xfrm>
              <a:off x="6566" y="832"/>
              <a:ext cx="345" cy="392"/>
            </a:xfrm>
            <a:prstGeom prst="flowChartDelay">
              <a:avLst/>
            </a:prstGeom>
            <a:solidFill>
              <a:srgbClr val="00000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lvl="0" algn="ctr"/>
              <a:endParaRPr lang="en-US">
                <a:sym typeface="+mn-ea"/>
              </a:endParaRPr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530" y="255270"/>
            <a:ext cx="788035" cy="79438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0060" y="154305"/>
            <a:ext cx="2676525" cy="133858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115" y="3902075"/>
            <a:ext cx="7316470" cy="244094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3290" y="1565275"/>
            <a:ext cx="7313295" cy="209296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5" name="Text Box 24"/>
          <p:cNvSpPr txBox="1"/>
          <p:nvPr/>
        </p:nvSpPr>
        <p:spPr>
          <a:xfrm>
            <a:off x="897890" y="472440"/>
            <a:ext cx="17449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r"/>
            <a:r>
              <a:rPr lang="en-US" altLang="en-US" b="1">
                <a:solidFill>
                  <a:schemeClr val="bg1"/>
                </a:solidFill>
              </a:rPr>
              <a:t>WHO CARES?</a:t>
            </a:r>
            <a:endParaRPr lang="en-US" altLang="en-US" b="1">
              <a:solidFill>
                <a:schemeClr val="bg1"/>
              </a:solidFill>
            </a:endParaRPr>
          </a:p>
        </p:txBody>
      </p:sp>
      <p:sp>
        <p:nvSpPr>
          <p:cNvPr id="17" name="Text Box 16"/>
          <p:cNvSpPr txBox="1"/>
          <p:nvPr/>
        </p:nvSpPr>
        <p:spPr>
          <a:xfrm>
            <a:off x="256540" y="6406515"/>
            <a:ext cx="864743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en-US" sz="1200" b="1">
                <a:solidFill>
                  <a:schemeClr val="bg1"/>
                </a:solidFill>
              </a:rPr>
              <a:t>SOURCE:</a:t>
            </a:r>
            <a:r>
              <a:rPr lang="en-US" altLang="en-US" sz="1200">
                <a:solidFill>
                  <a:schemeClr val="bg1"/>
                </a:solidFill>
              </a:rPr>
              <a:t> </a:t>
            </a:r>
            <a:r>
              <a:rPr lang="en-US" sz="1200">
                <a:solidFill>
                  <a:schemeClr val="bg1"/>
                </a:solidFill>
              </a:rPr>
              <a:t>https://trends.google.com/trends/explore?cat=5&amp;date=all&amp;q=docker,virtualization</a:t>
            </a:r>
            <a:endParaRPr lang="en-US" sz="120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6AAB6"/>
            </a:gs>
            <a:gs pos="100000">
              <a:srgbClr val="4F607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/>
      <p:sp>
        <p:nvSpPr>
          <p:cNvPr id="58" name="Up Arrow 57"/>
          <p:cNvSpPr/>
          <p:nvPr/>
        </p:nvSpPr>
        <p:spPr>
          <a:xfrm rot="5400000">
            <a:off x="3969385" y="1458595"/>
            <a:ext cx="889000" cy="9119235"/>
          </a:xfrm>
          <a:prstGeom prst="upArrow">
            <a:avLst>
              <a:gd name="adj1" fmla="val 50000"/>
              <a:gd name="adj2" fmla="val 55107"/>
            </a:avLst>
          </a:prstGeom>
          <a:solidFill>
            <a:srgbClr val="FFD29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grpSp>
        <p:nvGrpSpPr>
          <p:cNvPr id="22" name="Group 21"/>
          <p:cNvGrpSpPr/>
          <p:nvPr/>
        </p:nvGrpSpPr>
        <p:grpSpPr>
          <a:xfrm>
            <a:off x="-146050" y="527685"/>
            <a:ext cx="2788920" cy="248920"/>
            <a:chOff x="2519" y="832"/>
            <a:chExt cx="4392" cy="392"/>
          </a:xfrm>
        </p:grpSpPr>
        <p:sp>
          <p:nvSpPr>
            <p:cNvPr id="18" name="Rectangle 17"/>
            <p:cNvSpPr/>
            <p:nvPr/>
          </p:nvSpPr>
          <p:spPr>
            <a:xfrm>
              <a:off x="2519" y="832"/>
              <a:ext cx="4047" cy="392"/>
            </a:xfrm>
            <a:prstGeom prst="rect">
              <a:avLst/>
            </a:prstGeom>
            <a:solidFill>
              <a:srgbClr val="00000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20" name="Flowchart: Delay 19"/>
            <p:cNvSpPr/>
            <p:nvPr/>
          </p:nvSpPr>
          <p:spPr>
            <a:xfrm>
              <a:off x="6566" y="832"/>
              <a:ext cx="345" cy="392"/>
            </a:xfrm>
            <a:prstGeom prst="flowChartDelay">
              <a:avLst/>
            </a:prstGeom>
            <a:solidFill>
              <a:srgbClr val="00000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lvl="0" algn="ctr"/>
              <a:endParaRPr lang="en-US">
                <a:sym typeface="+mn-ea"/>
              </a:endParaRPr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530" y="255270"/>
            <a:ext cx="788035" cy="794385"/>
          </a:xfrm>
          <a:prstGeom prst="rect">
            <a:avLst/>
          </a:prstGeom>
        </p:spPr>
      </p:pic>
      <p:sp>
        <p:nvSpPr>
          <p:cNvPr id="25" name="Text Box 24"/>
          <p:cNvSpPr txBox="1"/>
          <p:nvPr/>
        </p:nvSpPr>
        <p:spPr>
          <a:xfrm>
            <a:off x="961390" y="472440"/>
            <a:ext cx="1681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r"/>
            <a:r>
              <a:rPr lang="" altLang="en-US" b="1">
                <a:solidFill>
                  <a:schemeClr val="bg1"/>
                </a:solidFill>
              </a:rPr>
              <a:t>BENCHMARK</a:t>
            </a:r>
            <a:endParaRPr lang="" altLang="en-US" b="1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133" y="1433195"/>
            <a:ext cx="8801735" cy="399161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075" y="5267960"/>
            <a:ext cx="838200" cy="8382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9480000" flipV="1">
            <a:off x="1936115" y="4751070"/>
            <a:ext cx="4954905" cy="187261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6800" y="840740"/>
            <a:ext cx="1201420" cy="43624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83990" y="840740"/>
            <a:ext cx="1176020" cy="44196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44235" y="705485"/>
            <a:ext cx="656590" cy="70675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80995" y="840740"/>
            <a:ext cx="628015" cy="76835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90970" y="255270"/>
            <a:ext cx="844550" cy="35433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25875" y="201930"/>
            <a:ext cx="2330450" cy="50355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1" name="Right Arrow 10"/>
          <p:cNvSpPr/>
          <p:nvPr/>
        </p:nvSpPr>
        <p:spPr>
          <a:xfrm rot="2100000">
            <a:off x="7565390" y="2797175"/>
            <a:ext cx="1303020" cy="929005"/>
          </a:xfrm>
          <a:prstGeom prst="rightArrow">
            <a:avLst/>
          </a:prstGeom>
          <a:solidFill>
            <a:srgbClr val="FF5D3D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" altLang="en-US" b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TODAY</a:t>
            </a:r>
            <a:endParaRPr lang="" altLang="en-US" b="1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6AAB6"/>
            </a:gs>
            <a:gs pos="100000">
              <a:srgbClr val="4F607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/>
      <p:sp>
        <p:nvSpPr>
          <p:cNvPr id="58" name="Up Arrow 57"/>
          <p:cNvSpPr/>
          <p:nvPr/>
        </p:nvSpPr>
        <p:spPr>
          <a:xfrm>
            <a:off x="8285480" y="255270"/>
            <a:ext cx="889000" cy="6729730"/>
          </a:xfrm>
          <a:prstGeom prst="upArrow">
            <a:avLst>
              <a:gd name="adj1" fmla="val 50000"/>
              <a:gd name="adj2" fmla="val 55107"/>
            </a:avLst>
          </a:prstGeom>
          <a:solidFill>
            <a:srgbClr val="FFD29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74650" y="5238750"/>
            <a:ext cx="8394700" cy="4381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r"/>
            <a:r>
              <a:rPr lang="en-US" altLang="en-US">
                <a:solidFill>
                  <a:srgbClr val="000000"/>
                </a:solidFill>
                <a:sym typeface="+mn-ea"/>
              </a:rPr>
              <a:t>HOST O.S. Kernel</a:t>
            </a:r>
            <a:endParaRPr lang="en-US" altLang="en-US">
              <a:solidFill>
                <a:srgbClr val="000000"/>
              </a:solidFill>
              <a:sym typeface="+mn-ea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74650" y="6102350"/>
            <a:ext cx="8394700" cy="4381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en-US">
                <a:solidFill>
                  <a:srgbClr val="000000"/>
                </a:solidFill>
                <a:sym typeface="+mn-ea"/>
              </a:rPr>
              <a:t>                                                                       Physical Host</a:t>
            </a:r>
            <a:endParaRPr lang="en-US" altLang="en-US">
              <a:solidFill>
                <a:srgbClr val="000000"/>
              </a:solidFill>
              <a:sym typeface="+mn-ea"/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-142240" y="528320"/>
            <a:ext cx="4530725" cy="248920"/>
            <a:chOff x="-224" y="832"/>
            <a:chExt cx="7135" cy="392"/>
          </a:xfrm>
        </p:grpSpPr>
        <p:sp>
          <p:nvSpPr>
            <p:cNvPr id="2" name="Rectangle 1"/>
            <p:cNvSpPr/>
            <p:nvPr/>
          </p:nvSpPr>
          <p:spPr>
            <a:xfrm>
              <a:off x="-224" y="832"/>
              <a:ext cx="6790" cy="392"/>
            </a:xfrm>
            <a:prstGeom prst="rect">
              <a:avLst/>
            </a:prstGeom>
            <a:solidFill>
              <a:srgbClr val="00000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3" name="Flowchart: Delay 2"/>
            <p:cNvSpPr/>
            <p:nvPr/>
          </p:nvSpPr>
          <p:spPr>
            <a:xfrm>
              <a:off x="6566" y="832"/>
              <a:ext cx="345" cy="392"/>
            </a:xfrm>
            <a:prstGeom prst="flowChartDelay">
              <a:avLst/>
            </a:prstGeom>
            <a:solidFill>
              <a:srgbClr val="00000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lvl="0" algn="ctr"/>
              <a:endParaRPr lang="en-US">
                <a:sym typeface="+mn-ea"/>
              </a:endParaRPr>
            </a:p>
          </p:txBody>
        </p:sp>
      </p:grpSp>
      <p:sp>
        <p:nvSpPr>
          <p:cNvPr id="8" name="Text Box 7"/>
          <p:cNvSpPr txBox="1"/>
          <p:nvPr/>
        </p:nvSpPr>
        <p:spPr>
          <a:xfrm>
            <a:off x="1348740" y="473075"/>
            <a:ext cx="303974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r"/>
            <a:r>
              <a:rPr lang="en-US" altLang="en-US" b="1">
                <a:solidFill>
                  <a:schemeClr val="bg1"/>
                </a:solidFill>
              </a:rPr>
              <a:t>VIRTUALIZATION LAYERS</a:t>
            </a:r>
            <a:endParaRPr lang="en-US" altLang="en-US" b="1">
              <a:solidFill>
                <a:schemeClr val="bg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530" y="255270"/>
            <a:ext cx="788035" cy="79438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4185" y="5991225"/>
            <a:ext cx="970915" cy="660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0390" y="5972175"/>
            <a:ext cx="959485" cy="698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9410" y="5992495"/>
            <a:ext cx="723900" cy="65913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46245" y="5152390"/>
            <a:ext cx="570230" cy="57023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44700" y="5152390"/>
            <a:ext cx="570230" cy="57023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45460" y="5013325"/>
            <a:ext cx="889000" cy="8890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4" name="Rectangle 23"/>
          <p:cNvSpPr/>
          <p:nvPr/>
        </p:nvSpPr>
        <p:spPr>
          <a:xfrm>
            <a:off x="4769485" y="4375150"/>
            <a:ext cx="3999865" cy="4381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en-US">
                <a:solidFill>
                  <a:srgbClr val="000000"/>
                </a:solidFill>
              </a:rPr>
              <a:t>Hypervisors</a:t>
            </a: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375285" y="4375150"/>
            <a:ext cx="4013200" cy="4381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r"/>
            <a:r>
              <a:rPr lang="en-US" altLang="en-US">
                <a:solidFill>
                  <a:srgbClr val="000000"/>
                </a:solidFill>
              </a:rPr>
              <a:t>Docker Virtualization Layer</a:t>
            </a:r>
            <a:endParaRPr lang="en-US" altLang="en-US">
              <a:solidFill>
                <a:srgbClr val="000000"/>
              </a:solidFill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00000">
            <a:off x="4912360" y="4243070"/>
            <a:ext cx="659130" cy="702945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4769485" y="3524250"/>
            <a:ext cx="4000500" cy="4381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r"/>
            <a:r>
              <a:rPr lang="en-US" altLang="en-US">
                <a:solidFill>
                  <a:srgbClr val="000000"/>
                </a:solidFill>
                <a:sym typeface="+mn-ea"/>
              </a:rPr>
              <a:t>Virtual HW</a:t>
            </a:r>
            <a:endParaRPr lang="en-US" altLang="en-US">
              <a:solidFill>
                <a:srgbClr val="000000"/>
              </a:solidFill>
              <a:sym typeface="+mn-ea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9">
            <a:grayscl/>
          </a:blip>
          <a:stretch>
            <a:fillRect/>
          </a:stretch>
        </p:blipFill>
        <p:spPr>
          <a:xfrm flipH="1">
            <a:off x="4507865" y="3315335"/>
            <a:ext cx="1111885" cy="90424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2">
            <a:grayscl/>
          </a:blip>
          <a:stretch>
            <a:fillRect/>
          </a:stretch>
        </p:blipFill>
        <p:spPr>
          <a:xfrm>
            <a:off x="6233795" y="3494405"/>
            <a:ext cx="731520" cy="49784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5496560" y="3503930"/>
            <a:ext cx="723900" cy="52705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4">
            <a:grayscl/>
          </a:blip>
          <a:stretch>
            <a:fillRect/>
          </a:stretch>
        </p:blipFill>
        <p:spPr>
          <a:xfrm>
            <a:off x="7008495" y="3532505"/>
            <a:ext cx="462280" cy="42164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flipH="1">
            <a:off x="374650" y="5722620"/>
            <a:ext cx="1475740" cy="1198880"/>
          </a:xfrm>
          <a:prstGeom prst="rect">
            <a:avLst/>
          </a:prstGeom>
        </p:spPr>
      </p:pic>
      <p:sp>
        <p:nvSpPr>
          <p:cNvPr id="35" name="Rectangle 34"/>
          <p:cNvSpPr/>
          <p:nvPr/>
        </p:nvSpPr>
        <p:spPr>
          <a:xfrm>
            <a:off x="4770120" y="2647950"/>
            <a:ext cx="3999865" cy="4381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r"/>
            <a:r>
              <a:rPr lang="en-US" altLang="en-US">
                <a:solidFill>
                  <a:srgbClr val="000000"/>
                </a:solidFill>
              </a:rPr>
              <a:t>Guest OS</a:t>
            </a:r>
            <a:endParaRPr lang="en-US" altLang="en-US">
              <a:solidFill>
                <a:srgbClr val="000000"/>
              </a:solidFill>
            </a:endParaRPr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5">
            <a:grayscl/>
          </a:blip>
          <a:stretch>
            <a:fillRect/>
          </a:stretch>
        </p:blipFill>
        <p:spPr>
          <a:xfrm>
            <a:off x="4879975" y="2581910"/>
            <a:ext cx="570230" cy="57023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6">
            <a:grayscl/>
          </a:blip>
          <a:stretch>
            <a:fillRect/>
          </a:stretch>
        </p:blipFill>
        <p:spPr>
          <a:xfrm>
            <a:off x="5866130" y="2581910"/>
            <a:ext cx="570230" cy="57023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7">
            <a:grayscl/>
          </a:blip>
          <a:stretch>
            <a:fillRect/>
          </a:stretch>
        </p:blipFill>
        <p:spPr>
          <a:xfrm>
            <a:off x="6658610" y="2422525"/>
            <a:ext cx="889000" cy="8890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40" name="Rectangle 39"/>
          <p:cNvSpPr/>
          <p:nvPr/>
        </p:nvSpPr>
        <p:spPr>
          <a:xfrm>
            <a:off x="4770120" y="1784350"/>
            <a:ext cx="1184910" cy="4381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/>
            <a:r>
              <a:rPr lang="en-US" altLang="en-US">
                <a:solidFill>
                  <a:srgbClr val="000000"/>
                </a:solidFill>
                <a:sym typeface="+mn-ea"/>
              </a:rPr>
              <a:t>bins / libs</a:t>
            </a:r>
            <a:endParaRPr lang="en-US" altLang="en-US">
              <a:solidFill>
                <a:srgbClr val="000000"/>
              </a:solidFill>
              <a:sym typeface="+mn-ea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6177915" y="1784350"/>
            <a:ext cx="1184910" cy="4381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/>
            <a:r>
              <a:rPr lang="en-US" altLang="en-US">
                <a:solidFill>
                  <a:srgbClr val="000000"/>
                </a:solidFill>
                <a:sym typeface="+mn-ea"/>
              </a:rPr>
              <a:t>bins / libs</a:t>
            </a:r>
            <a:endParaRPr lang="en-US" altLang="en-US">
              <a:solidFill>
                <a:srgbClr val="000000"/>
              </a:solidFill>
              <a:sym typeface="+mn-ea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7585075" y="1784350"/>
            <a:ext cx="1184910" cy="4381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/>
            <a:r>
              <a:rPr lang="en-US" altLang="en-US">
                <a:solidFill>
                  <a:srgbClr val="000000"/>
                </a:solidFill>
                <a:sym typeface="+mn-ea"/>
              </a:rPr>
              <a:t>bins / libs</a:t>
            </a:r>
            <a:endParaRPr lang="en-US" altLang="en-US">
              <a:solidFill>
                <a:srgbClr val="000000"/>
              </a:solidFill>
              <a:sym typeface="+mn-ea"/>
            </a:endParaRPr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10"/>
          <a:srcRect l="18362" t="5376" r="11414" b="33120"/>
          <a:stretch>
            <a:fillRect/>
          </a:stretch>
        </p:blipFill>
        <p:spPr>
          <a:xfrm>
            <a:off x="425450" y="4178300"/>
            <a:ext cx="1111250" cy="83121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45" name="Rectangle 44"/>
          <p:cNvSpPr/>
          <p:nvPr/>
        </p:nvSpPr>
        <p:spPr>
          <a:xfrm>
            <a:off x="4770120" y="917575"/>
            <a:ext cx="1184910" cy="4381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en-US" sz="2000" b="1">
                <a:solidFill>
                  <a:srgbClr val="000000"/>
                </a:solidFill>
              </a:rPr>
              <a:t>{APP-1}</a:t>
            </a:r>
            <a:endParaRPr lang="en-US" altLang="en-US" sz="2000" b="1">
              <a:solidFill>
                <a:srgbClr val="000000"/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6177915" y="917575"/>
            <a:ext cx="1184910" cy="4381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en-US" sz="2000" b="1">
                <a:solidFill>
                  <a:srgbClr val="000000"/>
                </a:solidFill>
              </a:rPr>
              <a:t>{APP-2}</a:t>
            </a:r>
            <a:endParaRPr lang="en-US" altLang="en-US" sz="2000" b="1">
              <a:solidFill>
                <a:srgbClr val="000000"/>
              </a:solidFill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7585075" y="917575"/>
            <a:ext cx="1184910" cy="4381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en-US" sz="2000" b="1">
                <a:solidFill>
                  <a:srgbClr val="000000"/>
                </a:solidFill>
              </a:rPr>
              <a:t>{APP-3}</a:t>
            </a:r>
            <a:endParaRPr lang="en-US" altLang="en-US" sz="2000" b="1">
              <a:solidFill>
                <a:srgbClr val="000000"/>
              </a:solidFill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388620" y="3085465"/>
            <a:ext cx="1184910" cy="90106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/>
            <a:r>
              <a:rPr lang="en-US" altLang="en-US" b="1">
                <a:solidFill>
                  <a:srgbClr val="000000"/>
                </a:solidFill>
                <a:sym typeface="+mn-ea"/>
              </a:rPr>
              <a:t>C1</a:t>
            </a:r>
            <a:endParaRPr lang="en-US" altLang="en-US">
              <a:solidFill>
                <a:srgbClr val="000000"/>
              </a:solidFill>
              <a:sym typeface="+mn-ea"/>
            </a:endParaRPr>
          </a:p>
          <a:p>
            <a:pPr lvl="0" algn="ctr"/>
            <a:r>
              <a:rPr lang="en-US" altLang="en-US">
                <a:solidFill>
                  <a:srgbClr val="000000"/>
                </a:solidFill>
                <a:sym typeface="+mn-ea"/>
              </a:rPr>
              <a:t>bins / libs</a:t>
            </a:r>
            <a:endParaRPr lang="en-US" altLang="en-US">
              <a:solidFill>
                <a:srgbClr val="000000"/>
              </a:solidFill>
              <a:sym typeface="+mn-ea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1796415" y="3085465"/>
            <a:ext cx="1184910" cy="90106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/>
            <a:r>
              <a:rPr lang="en-US" altLang="en-US" b="1">
                <a:solidFill>
                  <a:srgbClr val="000000"/>
                </a:solidFill>
                <a:sym typeface="+mn-ea"/>
              </a:rPr>
              <a:t>C2</a:t>
            </a:r>
            <a:endParaRPr lang="en-US" altLang="en-US">
              <a:solidFill>
                <a:srgbClr val="000000"/>
              </a:solidFill>
              <a:sym typeface="+mn-ea"/>
            </a:endParaRPr>
          </a:p>
          <a:p>
            <a:pPr lvl="0" algn="ctr"/>
            <a:r>
              <a:rPr lang="en-US" altLang="en-US">
                <a:solidFill>
                  <a:srgbClr val="000000"/>
                </a:solidFill>
                <a:sym typeface="+mn-ea"/>
              </a:rPr>
              <a:t>bins / libs</a:t>
            </a:r>
            <a:endParaRPr lang="en-US" altLang="en-US">
              <a:solidFill>
                <a:srgbClr val="000000"/>
              </a:solidFill>
              <a:sym typeface="+mn-ea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3203575" y="3085465"/>
            <a:ext cx="1184910" cy="90106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/>
            <a:r>
              <a:rPr lang="en-US" altLang="en-US" b="1">
                <a:solidFill>
                  <a:srgbClr val="000000"/>
                </a:solidFill>
                <a:sym typeface="+mn-ea"/>
              </a:rPr>
              <a:t>C3</a:t>
            </a:r>
            <a:endParaRPr lang="en-US" altLang="en-US">
              <a:solidFill>
                <a:srgbClr val="000000"/>
              </a:solidFill>
              <a:sym typeface="+mn-ea"/>
            </a:endParaRPr>
          </a:p>
          <a:p>
            <a:pPr lvl="0" algn="ctr"/>
            <a:r>
              <a:rPr lang="en-US" altLang="en-US">
                <a:solidFill>
                  <a:srgbClr val="000000"/>
                </a:solidFill>
                <a:sym typeface="+mn-ea"/>
              </a:rPr>
              <a:t>bins / libs</a:t>
            </a:r>
            <a:endParaRPr lang="en-US" altLang="en-US">
              <a:solidFill>
                <a:srgbClr val="000000"/>
              </a:solidFill>
              <a:sym typeface="+mn-ea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388620" y="2222500"/>
            <a:ext cx="1184910" cy="4381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en-US" sz="2000" b="1">
                <a:solidFill>
                  <a:srgbClr val="000000"/>
                </a:solidFill>
              </a:rPr>
              <a:t>{APP-1}</a:t>
            </a:r>
            <a:endParaRPr lang="en-US" altLang="en-US" sz="2000" b="1">
              <a:solidFill>
                <a:srgbClr val="000000"/>
              </a:solidFill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1796415" y="2222500"/>
            <a:ext cx="1184910" cy="4381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en-US" sz="2000" b="1">
                <a:solidFill>
                  <a:srgbClr val="000000"/>
                </a:solidFill>
              </a:rPr>
              <a:t>{APP-2}</a:t>
            </a:r>
            <a:endParaRPr lang="en-US" altLang="en-US" sz="2000" b="1">
              <a:solidFill>
                <a:srgbClr val="000000"/>
              </a:solidFill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3203575" y="2222500"/>
            <a:ext cx="1184910" cy="4381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en-US" sz="2000" b="1">
                <a:solidFill>
                  <a:srgbClr val="000000"/>
                </a:solidFill>
              </a:rPr>
              <a:t>{APP-3}</a:t>
            </a:r>
            <a:endParaRPr lang="en-US" altLang="en-US" sz="2000" b="1">
              <a:solidFill>
                <a:srgbClr val="000000"/>
              </a:solidFill>
            </a:endParaRPr>
          </a:p>
        </p:txBody>
      </p:sp>
      <p:pic>
        <p:nvPicPr>
          <p:cNvPr id="57" name="Picture 5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035290" y="5695315"/>
            <a:ext cx="1177290" cy="117729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cxnSp>
        <p:nvCxnSpPr>
          <p:cNvPr id="60" name="Straight Connector 59"/>
          <p:cNvCxnSpPr/>
          <p:nvPr/>
        </p:nvCxnSpPr>
        <p:spPr>
          <a:xfrm>
            <a:off x="4572000" y="916305"/>
            <a:ext cx="0" cy="3901440"/>
          </a:xfrm>
          <a:prstGeom prst="line">
            <a:avLst/>
          </a:prstGeom>
          <a:ln w="38100">
            <a:solidFill>
              <a:schemeClr val="bg1"/>
            </a:solidFill>
            <a:prstDash val="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Picture 6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19785" y="5112385"/>
            <a:ext cx="585470" cy="69088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6AAB6"/>
            </a:gs>
            <a:gs pos="100000">
              <a:srgbClr val="4F607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/>
      <p:sp>
        <p:nvSpPr>
          <p:cNvPr id="58" name="Up Arrow 57"/>
          <p:cNvSpPr/>
          <p:nvPr/>
        </p:nvSpPr>
        <p:spPr>
          <a:xfrm>
            <a:off x="8285480" y="255270"/>
            <a:ext cx="889000" cy="6729730"/>
          </a:xfrm>
          <a:prstGeom prst="upArrow">
            <a:avLst>
              <a:gd name="adj1" fmla="val 50000"/>
              <a:gd name="adj2" fmla="val 55107"/>
            </a:avLst>
          </a:prstGeom>
          <a:solidFill>
            <a:srgbClr val="FFD29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74650" y="5238750"/>
            <a:ext cx="8394700" cy="4381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r"/>
            <a:r>
              <a:rPr lang="en-US" altLang="en-US">
                <a:solidFill>
                  <a:srgbClr val="000000"/>
                </a:solidFill>
                <a:sym typeface="+mn-ea"/>
              </a:rPr>
              <a:t>HOST O.S. Kernel</a:t>
            </a:r>
            <a:endParaRPr lang="en-US" altLang="en-US">
              <a:solidFill>
                <a:srgbClr val="000000"/>
              </a:solidFill>
              <a:sym typeface="+mn-ea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74650" y="6102350"/>
            <a:ext cx="8394700" cy="4381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en-US">
                <a:solidFill>
                  <a:srgbClr val="000000"/>
                </a:solidFill>
                <a:sym typeface="+mn-ea"/>
              </a:rPr>
              <a:t>                                                                       Physical Host</a:t>
            </a:r>
            <a:endParaRPr lang="en-US" altLang="en-US">
              <a:solidFill>
                <a:srgbClr val="000000"/>
              </a:solidFill>
              <a:sym typeface="+mn-ea"/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-142240" y="528320"/>
            <a:ext cx="4530725" cy="248920"/>
            <a:chOff x="-224" y="832"/>
            <a:chExt cx="7135" cy="392"/>
          </a:xfrm>
        </p:grpSpPr>
        <p:sp>
          <p:nvSpPr>
            <p:cNvPr id="2" name="Rectangle 1"/>
            <p:cNvSpPr/>
            <p:nvPr/>
          </p:nvSpPr>
          <p:spPr>
            <a:xfrm>
              <a:off x="-224" y="832"/>
              <a:ext cx="6790" cy="392"/>
            </a:xfrm>
            <a:prstGeom prst="rect">
              <a:avLst/>
            </a:prstGeom>
            <a:solidFill>
              <a:srgbClr val="00000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3" name="Flowchart: Delay 2"/>
            <p:cNvSpPr/>
            <p:nvPr/>
          </p:nvSpPr>
          <p:spPr>
            <a:xfrm>
              <a:off x="6566" y="832"/>
              <a:ext cx="345" cy="392"/>
            </a:xfrm>
            <a:prstGeom prst="flowChartDelay">
              <a:avLst/>
            </a:prstGeom>
            <a:solidFill>
              <a:srgbClr val="00000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lvl="0" algn="ctr"/>
              <a:endParaRPr lang="en-US">
                <a:sym typeface="+mn-ea"/>
              </a:endParaRPr>
            </a:p>
          </p:txBody>
        </p:sp>
      </p:grpSp>
      <p:sp>
        <p:nvSpPr>
          <p:cNvPr id="8" name="Text Box 7"/>
          <p:cNvSpPr txBox="1"/>
          <p:nvPr/>
        </p:nvSpPr>
        <p:spPr>
          <a:xfrm>
            <a:off x="1348740" y="473075"/>
            <a:ext cx="303974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r"/>
            <a:r>
              <a:rPr lang="en-US" altLang="en-US" b="1">
                <a:solidFill>
                  <a:schemeClr val="bg1"/>
                </a:solidFill>
              </a:rPr>
              <a:t>VIRTUALIZATION LAYERS</a:t>
            </a:r>
            <a:endParaRPr lang="en-US" altLang="en-US" b="1">
              <a:solidFill>
                <a:schemeClr val="bg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530" y="255270"/>
            <a:ext cx="788035" cy="79438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4185" y="5991225"/>
            <a:ext cx="970915" cy="660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0390" y="5972175"/>
            <a:ext cx="959485" cy="698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9410" y="5992495"/>
            <a:ext cx="723900" cy="65913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46245" y="5152390"/>
            <a:ext cx="570230" cy="57023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44700" y="5152390"/>
            <a:ext cx="570230" cy="57023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45460" y="5013325"/>
            <a:ext cx="889000" cy="8890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4" name="Rectangle 23"/>
          <p:cNvSpPr/>
          <p:nvPr/>
        </p:nvSpPr>
        <p:spPr>
          <a:xfrm>
            <a:off x="4769485" y="4375150"/>
            <a:ext cx="3999865" cy="4381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en-US">
                <a:solidFill>
                  <a:srgbClr val="000000"/>
                </a:solidFill>
              </a:rPr>
              <a:t>Hypervisors</a:t>
            </a: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375285" y="4375150"/>
            <a:ext cx="4013200" cy="4381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r"/>
            <a:r>
              <a:rPr lang="en-US" altLang="en-US">
                <a:solidFill>
                  <a:srgbClr val="000000"/>
                </a:solidFill>
              </a:rPr>
              <a:t>Docker Virtualization Layer</a:t>
            </a:r>
            <a:endParaRPr lang="en-US" altLang="en-US">
              <a:solidFill>
                <a:srgbClr val="000000"/>
              </a:solidFill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00000">
            <a:off x="4912360" y="4243070"/>
            <a:ext cx="659130" cy="702945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4769485" y="3524250"/>
            <a:ext cx="4000500" cy="4381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r"/>
            <a:r>
              <a:rPr lang="en-US" altLang="en-US">
                <a:solidFill>
                  <a:srgbClr val="000000"/>
                </a:solidFill>
                <a:sym typeface="+mn-ea"/>
              </a:rPr>
              <a:t>Virtual HW</a:t>
            </a:r>
            <a:endParaRPr lang="en-US" altLang="en-US">
              <a:solidFill>
                <a:srgbClr val="000000"/>
              </a:solidFill>
              <a:sym typeface="+mn-ea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9">
            <a:grayscl/>
          </a:blip>
          <a:stretch>
            <a:fillRect/>
          </a:stretch>
        </p:blipFill>
        <p:spPr>
          <a:xfrm flipH="1">
            <a:off x="4507865" y="3315335"/>
            <a:ext cx="1111885" cy="90424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2">
            <a:grayscl/>
          </a:blip>
          <a:stretch>
            <a:fillRect/>
          </a:stretch>
        </p:blipFill>
        <p:spPr>
          <a:xfrm>
            <a:off x="6233795" y="3494405"/>
            <a:ext cx="731520" cy="49784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5496560" y="3503930"/>
            <a:ext cx="723900" cy="52705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4">
            <a:grayscl/>
          </a:blip>
          <a:stretch>
            <a:fillRect/>
          </a:stretch>
        </p:blipFill>
        <p:spPr>
          <a:xfrm>
            <a:off x="7008495" y="3532505"/>
            <a:ext cx="462280" cy="42164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flipH="1">
            <a:off x="374650" y="5722620"/>
            <a:ext cx="1475740" cy="1198880"/>
          </a:xfrm>
          <a:prstGeom prst="rect">
            <a:avLst/>
          </a:prstGeom>
        </p:spPr>
      </p:pic>
      <p:sp>
        <p:nvSpPr>
          <p:cNvPr id="35" name="Rectangle 34"/>
          <p:cNvSpPr/>
          <p:nvPr/>
        </p:nvSpPr>
        <p:spPr>
          <a:xfrm>
            <a:off x="4770120" y="2647950"/>
            <a:ext cx="3999865" cy="4381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r"/>
            <a:r>
              <a:rPr lang="en-US" altLang="en-US">
                <a:solidFill>
                  <a:srgbClr val="000000"/>
                </a:solidFill>
              </a:rPr>
              <a:t>Guest OS</a:t>
            </a:r>
            <a:endParaRPr lang="en-US" altLang="en-US">
              <a:solidFill>
                <a:srgbClr val="000000"/>
              </a:solidFill>
            </a:endParaRPr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5">
            <a:grayscl/>
          </a:blip>
          <a:stretch>
            <a:fillRect/>
          </a:stretch>
        </p:blipFill>
        <p:spPr>
          <a:xfrm>
            <a:off x="4879975" y="2581910"/>
            <a:ext cx="570230" cy="57023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6">
            <a:grayscl/>
          </a:blip>
          <a:stretch>
            <a:fillRect/>
          </a:stretch>
        </p:blipFill>
        <p:spPr>
          <a:xfrm>
            <a:off x="5866130" y="2581910"/>
            <a:ext cx="570230" cy="57023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7">
            <a:grayscl/>
          </a:blip>
          <a:stretch>
            <a:fillRect/>
          </a:stretch>
        </p:blipFill>
        <p:spPr>
          <a:xfrm>
            <a:off x="6658610" y="2422525"/>
            <a:ext cx="889000" cy="8890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40" name="Rectangle 39"/>
          <p:cNvSpPr/>
          <p:nvPr/>
        </p:nvSpPr>
        <p:spPr>
          <a:xfrm>
            <a:off x="4770120" y="1784350"/>
            <a:ext cx="1184910" cy="4381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/>
            <a:r>
              <a:rPr lang="en-US" altLang="en-US">
                <a:solidFill>
                  <a:srgbClr val="000000"/>
                </a:solidFill>
                <a:sym typeface="+mn-ea"/>
              </a:rPr>
              <a:t>bins / libs</a:t>
            </a:r>
            <a:endParaRPr lang="en-US" altLang="en-US">
              <a:solidFill>
                <a:srgbClr val="000000"/>
              </a:solidFill>
              <a:sym typeface="+mn-ea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6177915" y="1784350"/>
            <a:ext cx="1184910" cy="4381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/>
            <a:r>
              <a:rPr lang="en-US" altLang="en-US">
                <a:solidFill>
                  <a:srgbClr val="000000"/>
                </a:solidFill>
                <a:sym typeface="+mn-ea"/>
              </a:rPr>
              <a:t>bins / libs</a:t>
            </a:r>
            <a:endParaRPr lang="en-US" altLang="en-US">
              <a:solidFill>
                <a:srgbClr val="000000"/>
              </a:solidFill>
              <a:sym typeface="+mn-ea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7585075" y="1784350"/>
            <a:ext cx="1184910" cy="4381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/>
            <a:r>
              <a:rPr lang="en-US" altLang="en-US">
                <a:solidFill>
                  <a:srgbClr val="000000"/>
                </a:solidFill>
                <a:sym typeface="+mn-ea"/>
              </a:rPr>
              <a:t>bins / libs</a:t>
            </a:r>
            <a:endParaRPr lang="en-US" altLang="en-US">
              <a:solidFill>
                <a:srgbClr val="000000"/>
              </a:solidFill>
              <a:sym typeface="+mn-ea"/>
            </a:endParaRPr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10"/>
          <a:srcRect l="18362" t="5376" r="11414" b="33120"/>
          <a:stretch>
            <a:fillRect/>
          </a:stretch>
        </p:blipFill>
        <p:spPr>
          <a:xfrm>
            <a:off x="425450" y="4178300"/>
            <a:ext cx="1111250" cy="83121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45" name="Rectangle 44"/>
          <p:cNvSpPr/>
          <p:nvPr/>
        </p:nvSpPr>
        <p:spPr>
          <a:xfrm>
            <a:off x="4770120" y="917575"/>
            <a:ext cx="1184910" cy="4381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en-US" sz="2000" b="1">
                <a:solidFill>
                  <a:srgbClr val="000000"/>
                </a:solidFill>
              </a:rPr>
              <a:t>{APP-1}</a:t>
            </a:r>
            <a:endParaRPr lang="en-US" altLang="en-US" sz="2000" b="1">
              <a:solidFill>
                <a:srgbClr val="000000"/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6177915" y="917575"/>
            <a:ext cx="1184910" cy="4381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en-US" sz="2000" b="1">
                <a:solidFill>
                  <a:srgbClr val="000000"/>
                </a:solidFill>
              </a:rPr>
              <a:t>{APP-2}</a:t>
            </a:r>
            <a:endParaRPr lang="en-US" altLang="en-US" sz="2000" b="1">
              <a:solidFill>
                <a:srgbClr val="000000"/>
              </a:solidFill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7585075" y="917575"/>
            <a:ext cx="1184910" cy="4381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en-US" sz="2000" b="1">
                <a:solidFill>
                  <a:srgbClr val="000000"/>
                </a:solidFill>
              </a:rPr>
              <a:t>{APP-3}</a:t>
            </a:r>
            <a:endParaRPr lang="en-US" altLang="en-US" sz="2000" b="1">
              <a:solidFill>
                <a:srgbClr val="000000"/>
              </a:solidFill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388620" y="3085465"/>
            <a:ext cx="1184910" cy="90106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/>
            <a:r>
              <a:rPr lang="en-US" altLang="en-US" b="1">
                <a:solidFill>
                  <a:srgbClr val="000000"/>
                </a:solidFill>
                <a:sym typeface="+mn-ea"/>
              </a:rPr>
              <a:t>C1</a:t>
            </a:r>
            <a:endParaRPr lang="en-US" altLang="en-US">
              <a:solidFill>
                <a:srgbClr val="000000"/>
              </a:solidFill>
              <a:sym typeface="+mn-ea"/>
            </a:endParaRPr>
          </a:p>
          <a:p>
            <a:pPr lvl="0" algn="ctr"/>
            <a:r>
              <a:rPr lang="en-US" altLang="en-US">
                <a:solidFill>
                  <a:srgbClr val="000000"/>
                </a:solidFill>
                <a:sym typeface="+mn-ea"/>
              </a:rPr>
              <a:t>bins / libs</a:t>
            </a:r>
            <a:endParaRPr lang="en-US" altLang="en-US">
              <a:solidFill>
                <a:srgbClr val="000000"/>
              </a:solidFill>
              <a:sym typeface="+mn-ea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1796415" y="3085465"/>
            <a:ext cx="1184910" cy="90106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/>
            <a:r>
              <a:rPr lang="en-US" altLang="en-US" b="1">
                <a:solidFill>
                  <a:srgbClr val="000000"/>
                </a:solidFill>
                <a:sym typeface="+mn-ea"/>
              </a:rPr>
              <a:t>C2</a:t>
            </a:r>
            <a:endParaRPr lang="en-US" altLang="en-US">
              <a:solidFill>
                <a:srgbClr val="000000"/>
              </a:solidFill>
              <a:sym typeface="+mn-ea"/>
            </a:endParaRPr>
          </a:p>
          <a:p>
            <a:pPr lvl="0" algn="ctr"/>
            <a:r>
              <a:rPr lang="en-US" altLang="en-US">
                <a:solidFill>
                  <a:srgbClr val="000000"/>
                </a:solidFill>
                <a:sym typeface="+mn-ea"/>
              </a:rPr>
              <a:t>bins / libs</a:t>
            </a:r>
            <a:endParaRPr lang="en-US" altLang="en-US">
              <a:solidFill>
                <a:srgbClr val="000000"/>
              </a:solidFill>
              <a:sym typeface="+mn-ea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3203575" y="3085465"/>
            <a:ext cx="1184910" cy="90106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/>
            <a:r>
              <a:rPr lang="en-US" altLang="en-US" b="1">
                <a:solidFill>
                  <a:srgbClr val="000000"/>
                </a:solidFill>
                <a:sym typeface="+mn-ea"/>
              </a:rPr>
              <a:t>C3</a:t>
            </a:r>
            <a:endParaRPr lang="en-US" altLang="en-US">
              <a:solidFill>
                <a:srgbClr val="000000"/>
              </a:solidFill>
              <a:sym typeface="+mn-ea"/>
            </a:endParaRPr>
          </a:p>
          <a:p>
            <a:pPr lvl="0" algn="ctr"/>
            <a:r>
              <a:rPr lang="en-US" altLang="en-US">
                <a:solidFill>
                  <a:srgbClr val="000000"/>
                </a:solidFill>
                <a:sym typeface="+mn-ea"/>
              </a:rPr>
              <a:t>bins / libs</a:t>
            </a:r>
            <a:endParaRPr lang="en-US" altLang="en-US">
              <a:solidFill>
                <a:srgbClr val="000000"/>
              </a:solidFill>
              <a:sym typeface="+mn-ea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388620" y="2222500"/>
            <a:ext cx="1184910" cy="4381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en-US" sz="2000" b="1">
                <a:solidFill>
                  <a:srgbClr val="000000"/>
                </a:solidFill>
              </a:rPr>
              <a:t>{APP-1}</a:t>
            </a:r>
            <a:endParaRPr lang="en-US" altLang="en-US" sz="2000" b="1">
              <a:solidFill>
                <a:srgbClr val="000000"/>
              </a:solidFill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1796415" y="2222500"/>
            <a:ext cx="1184910" cy="4381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en-US" sz="2000" b="1">
                <a:solidFill>
                  <a:srgbClr val="000000"/>
                </a:solidFill>
              </a:rPr>
              <a:t>{APP-2}</a:t>
            </a:r>
            <a:endParaRPr lang="en-US" altLang="en-US" sz="2000" b="1">
              <a:solidFill>
                <a:srgbClr val="000000"/>
              </a:solidFill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3203575" y="2222500"/>
            <a:ext cx="1184910" cy="4381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en-US" sz="2000" b="1">
                <a:solidFill>
                  <a:srgbClr val="000000"/>
                </a:solidFill>
              </a:rPr>
              <a:t>{APP-3}</a:t>
            </a:r>
            <a:endParaRPr lang="en-US" altLang="en-US" sz="2000" b="1">
              <a:solidFill>
                <a:srgbClr val="000000"/>
              </a:solidFill>
            </a:endParaRPr>
          </a:p>
        </p:txBody>
      </p:sp>
      <p:pic>
        <p:nvPicPr>
          <p:cNvPr id="57" name="Picture 5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035290" y="5695315"/>
            <a:ext cx="1177290" cy="117729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cxnSp>
        <p:nvCxnSpPr>
          <p:cNvPr id="60" name="Straight Connector 59"/>
          <p:cNvCxnSpPr/>
          <p:nvPr/>
        </p:nvCxnSpPr>
        <p:spPr>
          <a:xfrm>
            <a:off x="4572000" y="916305"/>
            <a:ext cx="0" cy="3901440"/>
          </a:xfrm>
          <a:prstGeom prst="line">
            <a:avLst/>
          </a:prstGeom>
          <a:ln w="38100">
            <a:solidFill>
              <a:schemeClr val="bg1"/>
            </a:solidFill>
            <a:prstDash val="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Picture 6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19785" y="5112385"/>
            <a:ext cx="585470" cy="690880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757555" y="1200785"/>
            <a:ext cx="3262630" cy="645160"/>
          </a:xfrm>
          <a:prstGeom prst="rect">
            <a:avLst/>
          </a:prstGeom>
          <a:noFill/>
          <a:ln w="12700">
            <a:solidFill>
              <a:srgbClr val="FF0000"/>
            </a:solidFill>
            <a:prstDash val="dash"/>
          </a:ln>
          <a:effectLst/>
        </p:spPr>
        <p:txBody>
          <a:bodyPr wrap="none" rtlCol="0">
            <a:spAutoFit/>
          </a:bodyPr>
          <a:p>
            <a:pPr algn="ctr"/>
            <a:r>
              <a:rPr lang="en-US" altLang="en-US">
                <a:solidFill>
                  <a:schemeClr val="tx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700 MB * 3 = </a:t>
            </a:r>
            <a:r>
              <a:rPr lang="en-US" altLang="en-US" b="1">
                <a:solidFill>
                  <a:srgbClr val="FF0000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2.1</a:t>
            </a:r>
            <a:r>
              <a:rPr lang="en-US" altLang="en-US">
                <a:solidFill>
                  <a:schemeClr val="tx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 GB</a:t>
            </a:r>
            <a:endParaRPr lang="en-US" altLang="en-US">
              <a:solidFill>
                <a:schemeClr val="tx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  <a:p>
            <a:pPr algn="ctr"/>
            <a:r>
              <a:rPr lang="en-US" altLang="en-US">
                <a:solidFill>
                  <a:schemeClr val="tx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+ CPU and memory resources</a:t>
            </a:r>
            <a:endParaRPr lang="en-US" altLang="en-US">
              <a:solidFill>
                <a:schemeClr val="tx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7DB6EF"/>
      </a:accent1>
      <a:accent2>
        <a:srgbClr val="C0504D"/>
      </a:accent2>
      <a:accent3>
        <a:srgbClr val="FFFFFF"/>
      </a:accent3>
      <a:accent4>
        <a:srgbClr val="000000"/>
      </a:accent4>
      <a:accent5>
        <a:srgbClr val="C0D7F5"/>
      </a:accent5>
      <a:accent6>
        <a:srgbClr val="AC4744"/>
      </a:accent6>
      <a:hlink>
        <a:srgbClr val="0066CC"/>
      </a:hlink>
      <a:folHlink>
        <a:srgbClr val="800080"/>
      </a:folHlink>
    </a:clrScheme>
    <a:fontScheme name="">
      <a:majorFont>
        <a:latin typeface="Arial"/>
        <a:ea typeface="Arial"/>
        <a:cs typeface=""/>
      </a:majorFont>
      <a:minorFont>
        <a:latin typeface="Arial"/>
        <a:ea typeface="Ari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4"/>
        </a:accent5>
        <a:accent6>
          <a:srgbClr val="E5895B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7B7E5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BFAF7"/>
        </a:accent3>
        <a:accent4>
          <a:srgbClr val="000000"/>
        </a:accent4>
        <a:accent5>
          <a:srgbClr val="FFFFFF"/>
        </a:accent5>
        <a:accent6>
          <a:srgbClr val="7EB1E5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7B7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8080"/>
        </a:lt1>
        <a:dk2>
          <a:srgbClr val="FFFF99"/>
        </a:dk2>
        <a:lt2>
          <a:srgbClr val="005A58"/>
        </a:lt2>
        <a:accent1>
          <a:srgbClr val="006462"/>
        </a:accent1>
        <a:accent2>
          <a:srgbClr val="6D6FC7"/>
        </a:accent2>
        <a:accent3>
          <a:srgbClr val="AAC1C1"/>
        </a:accent3>
        <a:accent4>
          <a:srgbClr val="DCDCDC"/>
        </a:accent4>
        <a:accent5>
          <a:srgbClr val="AAB8B8"/>
        </a:accent5>
        <a:accent6>
          <a:srgbClr val="6163B2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800000"/>
        </a:lt1>
        <a:dk2>
          <a:srgbClr val="DFD293"/>
        </a:dk2>
        <a:lt2>
          <a:srgbClr val="5C1F00"/>
        </a:lt2>
        <a:accent1>
          <a:srgbClr val="CC3300"/>
        </a:accent1>
        <a:accent2>
          <a:srgbClr val="BE7960"/>
        </a:accent2>
        <a:accent3>
          <a:srgbClr val="C1AAAA"/>
        </a:accent3>
        <a:accent4>
          <a:srgbClr val="DCDCDC"/>
        </a:accent4>
        <a:accent5>
          <a:srgbClr val="E2ADAA"/>
        </a:accent5>
        <a:accent6>
          <a:srgbClr val="AA6C55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CCFFFF"/>
        </a:dk2>
        <a:lt2>
          <a:srgbClr val="003366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CDCDC"/>
        </a:accent4>
        <a:accent5>
          <a:srgbClr val="ADB9E2"/>
        </a:accent5>
        <a:accent6>
          <a:srgbClr val="009D0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00"/>
        </a:lt1>
        <a:dk2>
          <a:srgbClr val="E3EBF1"/>
        </a:dk2>
        <a:lt2>
          <a:srgbClr val="336699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CDCDC"/>
        </a:accent4>
        <a:accent5>
          <a:srgbClr val="AAADCA"/>
        </a:accent5>
        <a:accent6>
          <a:srgbClr val="3E7B43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86B5D"/>
        </a:lt1>
        <a:dk2>
          <a:srgbClr val="D1D1CB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CDCDC"/>
        </a:accent4>
        <a:accent5>
          <a:srgbClr val="C7C7C1"/>
        </a:accent5>
        <a:accent6>
          <a:srgbClr val="728D96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66699"/>
        </a:lt1>
        <a:dk2>
          <a:srgbClr val="FFFFFF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B9B9CA"/>
        </a:accent3>
        <a:accent4>
          <a:srgbClr val="DCDCDC"/>
        </a:accent4>
        <a:accent5>
          <a:srgbClr val="B7B5BF"/>
        </a:accent5>
        <a:accent6>
          <a:srgbClr val="5B5BE5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23E26"/>
        </a:lt1>
        <a:dk2>
          <a:srgbClr val="DFC08D"/>
        </a:dk2>
        <a:lt2>
          <a:srgbClr val="2D2015"/>
        </a:lt2>
        <a:accent1>
          <a:srgbClr val="8C7B70"/>
        </a:accent1>
        <a:accent2>
          <a:srgbClr val="8F5F2F"/>
        </a:accent2>
        <a:accent3>
          <a:srgbClr val="B3AFAB"/>
        </a:accent3>
        <a:accent4>
          <a:srgbClr val="DCDCDC"/>
        </a:accent4>
        <a:accent5>
          <a:srgbClr val="C5BFBC"/>
        </a:accent5>
        <a:accent6>
          <a:srgbClr val="805529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7DB6EF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C0D7F5"/>
        </a:accent5>
        <a:accent6>
          <a:srgbClr val="AC4744"/>
        </a:accent6>
        <a:hlink>
          <a:srgbClr val="0066CC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4332</Words>
  <Application>WPS Presentation</Application>
  <PresentationFormat>Widescreen</PresentationFormat>
  <Paragraphs>272</Paragraphs>
  <Slides>18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33" baseType="lpstr">
      <vt:lpstr>Arial</vt:lpstr>
      <vt:lpstr>SimSun</vt:lpstr>
      <vt:lpstr>Wingdings</vt:lpstr>
      <vt:lpstr>Ubuntu Mono</vt:lpstr>
      <vt:lpstr>Monospace</vt:lpstr>
      <vt:lpstr>微软雅黑</vt:lpstr>
      <vt:lpstr>WenQuanYi Micro Hei</vt:lpstr>
      <vt:lpstr/>
      <vt:lpstr>Arial Unicode MS</vt:lpstr>
      <vt:lpstr>Calibri</vt:lpstr>
      <vt:lpstr>Gubbi</vt:lpstr>
      <vt:lpstr>Times New Roman</vt:lpstr>
      <vt:lpstr>Serif</vt:lpstr>
      <vt:lpstr>东文宋体</vt:lpstr>
      <vt:lpstr>Default Design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WPP Presentation</dc:title>
  <dc:creator>davi</dc:creator>
  <cp:lastModifiedBy>dvdgmf</cp:lastModifiedBy>
  <cp:revision>17</cp:revision>
  <dcterms:created xsi:type="dcterms:W3CDTF">2019-04-24T06:03:53Z</dcterms:created>
  <dcterms:modified xsi:type="dcterms:W3CDTF">2019-04-24T06:03:53Z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1033-10.1.0.6757</vt:lpwstr>
  </property>
</Properties>
</file>